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3300"/>
    <a:srgbClr val="9900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02" autoAdjust="0"/>
  </p:normalViewPr>
  <p:slideViewPr>
    <p:cSldViewPr snapToGrid="0" snapToObjects="1">
      <p:cViewPr varScale="1">
        <p:scale>
          <a:sx n="90" d="100"/>
          <a:sy n="90"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5074F6F-AB9D-4452-AA5E-E59FC250B3B4}" type="datetimeFigureOut">
              <a:rPr lang="es-MX" smtClean="0"/>
              <a:t>19/10/2021</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E8307DE-7498-4947-91FF-8575BFD8F7CE}" type="slidenum">
              <a:rPr lang="es-MX" smtClean="0"/>
              <a:t>‹Nº›</a:t>
            </a:fld>
            <a:endParaRPr lang="es-MX"/>
          </a:p>
        </p:txBody>
      </p:sp>
    </p:spTree>
    <p:extLst>
      <p:ext uri="{BB962C8B-B14F-4D97-AF65-F5344CB8AC3E}">
        <p14:creationId xmlns:p14="http://schemas.microsoft.com/office/powerpoint/2010/main" val="20514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26987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98079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100512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4393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3314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25109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91206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28114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435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404103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DA3E7B8-A6FA-B84C-B17B-79E57700D85B}" type="datetimeFigureOut">
              <a:rPr lang="es-ES" smtClean="0"/>
              <a:t>19/10/2021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0155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3E7B8-A6FA-B84C-B17B-79E57700D85B}" type="datetimeFigureOut">
              <a:rPr lang="es-ES" smtClean="0"/>
              <a:t>19/10/2021</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34AE3-7417-CD4A-B7D6-3D45566CD472}" type="slidenum">
              <a:rPr lang="es-ES" smtClean="0"/>
              <a:t>‹Nº›</a:t>
            </a:fld>
            <a:endParaRPr lang="es-ES" dirty="0"/>
          </a:p>
        </p:txBody>
      </p:sp>
    </p:spTree>
    <p:extLst>
      <p:ext uri="{BB962C8B-B14F-4D97-AF65-F5344CB8AC3E}">
        <p14:creationId xmlns:p14="http://schemas.microsoft.com/office/powerpoint/2010/main" val="427086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microsoft.com/office/2007/relationships/hdphoto" Target="../media/hdphoto1.wdp"/><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223768" y="1674353"/>
            <a:ext cx="7136651" cy="3615839"/>
            <a:chOff x="0" y="-1"/>
            <a:chExt cx="8431763" cy="5273926"/>
          </a:xfrm>
        </p:grpSpPr>
        <p:sp>
          <p:nvSpPr>
            <p:cNvPr id="3" name="Cuadro de texto 2"/>
            <p:cNvSpPr txBox="1">
              <a:spLocks noChangeArrowheads="1"/>
            </p:cNvSpPr>
            <p:nvPr/>
          </p:nvSpPr>
          <p:spPr bwMode="auto">
            <a:xfrm>
              <a:off x="2990850" y="-1"/>
              <a:ext cx="2497455" cy="712395"/>
            </a:xfrm>
            <a:prstGeom prst="rect">
              <a:avLst/>
            </a:prstGeom>
            <a:solidFill>
              <a:srgbClr val="800000"/>
            </a:solidFill>
            <a:ln w="9525">
              <a:solidFill>
                <a:srgbClr val="000000"/>
              </a:solidFill>
              <a:miter lim="800000"/>
              <a:headEnd/>
              <a:tailEnd/>
            </a:ln>
          </p:spPr>
          <p:txBody>
            <a:bodyPr rot="0" vert="horz" wrap="square" lIns="91440" tIns="45720" rIns="91440" bIns="45720" anchor="t" anchorCtr="0">
              <a:noAutofit/>
            </a:bodyPr>
            <a:lstStyle/>
            <a:p>
              <a:pPr algn="ctr">
                <a:spcAft>
                  <a:spcPts val="400"/>
                </a:spcAft>
              </a:pPr>
              <a:r>
                <a:rPr lang="es-MX" sz="1000" b="1" dirty="0">
                  <a:solidFill>
                    <a:schemeClr val="bg1"/>
                  </a:solidFill>
                  <a:effectLst/>
                  <a:latin typeface="Arial" panose="020B0604020202020204" pitchFamily="34" charset="0"/>
                  <a:ea typeface="Arial" panose="020B0604020202020204" pitchFamily="34" charset="0"/>
                  <a:cs typeface="Arial" panose="020B0604020202020204" pitchFamily="34" charset="0"/>
                </a:rPr>
                <a:t>COORDINADOR</a:t>
              </a:r>
              <a:endParaRPr lang="es-MX" sz="10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gn="ctr">
                <a:spcAft>
                  <a:spcPts val="400"/>
                </a:spcAft>
              </a:pPr>
              <a:r>
                <a:rPr lang="es-MX" sz="1000" b="1" dirty="0">
                  <a:solidFill>
                    <a:schemeClr val="bg1"/>
                  </a:solidFill>
                  <a:effectLst/>
                  <a:latin typeface="Arial" panose="020B0604020202020204" pitchFamily="34" charset="0"/>
                  <a:ea typeface="Arial" panose="020B0604020202020204" pitchFamily="34" charset="0"/>
                  <a:cs typeface="Arial" panose="020B0604020202020204" pitchFamily="34" charset="0"/>
                </a:rPr>
                <a:t>ING. RICARDO DECLE LOPEZ</a:t>
              </a:r>
              <a:endParaRPr lang="es-MX" sz="10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Cuadro de texto 2"/>
            <p:cNvSpPr txBox="1">
              <a:spLocks noChangeArrowheads="1"/>
            </p:cNvSpPr>
            <p:nvPr/>
          </p:nvSpPr>
          <p:spPr bwMode="auto">
            <a:xfrm>
              <a:off x="261142" y="1104900"/>
              <a:ext cx="3033396" cy="923924"/>
            </a:xfrm>
            <a:prstGeom prst="rect">
              <a:avLst/>
            </a:prstGeom>
            <a:solidFill>
              <a:schemeClr val="bg1">
                <a:lumMod val="85000"/>
              </a:schemeClr>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SUBCOORDINADOR DE ENERGIA Y ALUMBRADO PÚBLICO</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es-MX" sz="800" b="1" dirty="0">
                <a:latin typeface="Arial" panose="020B0604020202020204" pitchFamily="34" charset="0"/>
                <a:ea typeface="Arial" panose="020B0604020202020204" pitchFamily="34" charset="0"/>
                <a:cs typeface="Arial" panose="020B0604020202020204" pitchFamily="34" charset="0"/>
              </a:endParaRPr>
            </a:p>
            <a:p>
              <a:pPr algn="ctr"/>
              <a:r>
                <a:rPr lang="es-MX" sz="800" b="1" dirty="0">
                  <a:latin typeface="Arial" panose="020B0604020202020204" pitchFamily="34" charset="0"/>
                  <a:ea typeface="Arial" panose="020B0604020202020204" pitchFamily="34" charset="0"/>
                  <a:cs typeface="Arial" panose="020B0604020202020204" pitchFamily="34" charset="0"/>
                </a:rPr>
                <a:t>ARQ. RAMON DELGADO AGUIRRE</a:t>
              </a:r>
              <a:endParaRPr lang="es-MX" sz="8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 </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5" name="Cuadro de texto 2"/>
            <p:cNvSpPr txBox="1">
              <a:spLocks noChangeArrowheads="1"/>
            </p:cNvSpPr>
            <p:nvPr/>
          </p:nvSpPr>
          <p:spPr bwMode="auto">
            <a:xfrm>
              <a:off x="5105400" y="1047750"/>
              <a:ext cx="3042920" cy="818515"/>
            </a:xfrm>
            <a:prstGeom prst="rect">
              <a:avLst/>
            </a:prstGeom>
            <a:solidFill>
              <a:schemeClr val="bg1">
                <a:lumMod val="85000"/>
              </a:schemeClr>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SUBCOORDINADOR DESARROLLO INVESTIGACION Y TECNOLOGIAS </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es-MX" sz="800" b="1" dirty="0">
                <a:latin typeface="Arial" panose="020B0604020202020204" pitchFamily="34" charset="0"/>
                <a:ea typeface="Arial" panose="020B0604020202020204" pitchFamily="34" charset="0"/>
                <a:cs typeface="Arial" panose="020B0604020202020204" pitchFamily="34" charset="0"/>
              </a:endParaRPr>
            </a:p>
            <a:p>
              <a:pPr algn="ctr"/>
              <a:r>
                <a:rPr lang="es-MX" sz="800" b="1" dirty="0">
                  <a:latin typeface="Arial" panose="020B0604020202020204" pitchFamily="34" charset="0"/>
                  <a:ea typeface="Arial" panose="020B0604020202020204" pitchFamily="34" charset="0"/>
                  <a:cs typeface="Arial" panose="020B0604020202020204" pitchFamily="34" charset="0"/>
                </a:rPr>
                <a:t>ING. LUIS ENRIQUE SÁNCHEZ CERINO</a:t>
              </a:r>
              <a:endParaRPr lang="es-MX" sz="8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endParaRPr lang="es-MX" sz="800" b="1" dirty="0">
                <a:effectLst/>
                <a:latin typeface="Arial" panose="020B0604020202020204" pitchFamily="34" charset="0"/>
                <a:ea typeface="Arial" panose="020B0604020202020204" pitchFamily="34" charset="0"/>
                <a:cs typeface="Arial" panose="020B0604020202020204" pitchFamily="34" charset="0"/>
              </a:endParaRPr>
            </a:p>
          </p:txBody>
        </p:sp>
        <p:sp>
          <p:nvSpPr>
            <p:cNvPr id="6" name="Cuadro de texto 2"/>
            <p:cNvSpPr txBox="1">
              <a:spLocks noChangeArrowheads="1"/>
            </p:cNvSpPr>
            <p:nvPr/>
          </p:nvSpPr>
          <p:spPr bwMode="auto">
            <a:xfrm>
              <a:off x="666750" y="2318351"/>
              <a:ext cx="2538095" cy="73220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PROYECTOS Y ADMINISTRACIÓN DE MANTENIMIENTOS</a:t>
              </a:r>
            </a:p>
            <a:p>
              <a:pPr algn="just">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 ING. JOSÉ MARIA SÁNCHEZ RAMOS</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Cuadro de texto 2"/>
            <p:cNvSpPr txBox="1">
              <a:spLocks noChangeArrowheads="1"/>
            </p:cNvSpPr>
            <p:nvPr/>
          </p:nvSpPr>
          <p:spPr bwMode="auto">
            <a:xfrm>
              <a:off x="673382" y="3187036"/>
              <a:ext cx="2538095" cy="736600"/>
            </a:xfrm>
            <a:prstGeom prst="rect">
              <a:avLst/>
            </a:prstGeom>
            <a:solidFill>
              <a:srgbClr val="FFFFFF"/>
            </a:solidFill>
            <a:ln w="9525">
              <a:solidFill>
                <a:schemeClr val="tx1"/>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OBRAS Y MANTENIMIENTO DE ALUMBRADO ÁREA RURAL </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ING. JULIO CESAR MENESES ALMEIDAZ</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8" name="Cuadro de texto 2"/>
            <p:cNvSpPr txBox="1">
              <a:spLocks noChangeArrowheads="1"/>
            </p:cNvSpPr>
            <p:nvPr/>
          </p:nvSpPr>
          <p:spPr bwMode="auto">
            <a:xfrm>
              <a:off x="658599" y="4055336"/>
              <a:ext cx="2524184" cy="7263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OBRA URBANAS Y EVENTOS ESPECIALES </a:t>
              </a:r>
            </a:p>
            <a:p>
              <a:pPr algn="just">
                <a:spcAft>
                  <a:spcPts val="0"/>
                </a:spcAft>
              </a:pPr>
              <a:endParaRPr lang="es-MX" sz="700" b="1" dirty="0">
                <a:effectLst/>
                <a:latin typeface="Arial" panose="020B0604020202020204" pitchFamily="34" charset="0"/>
                <a:ea typeface="Arial" panose="020B0604020202020204" pitchFamily="34" charset="0"/>
                <a:cs typeface="Arial" panose="020B0604020202020204" pitchFamily="34"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ING. ANTONIO TORRES PEREZ</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Cuadro de texto 2"/>
            <p:cNvSpPr txBox="1">
              <a:spLocks noChangeArrowheads="1"/>
            </p:cNvSpPr>
            <p:nvPr/>
          </p:nvSpPr>
          <p:spPr bwMode="auto">
            <a:xfrm>
              <a:off x="4352925" y="2201618"/>
              <a:ext cx="2538095" cy="8179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GESTIÓN INTEGRAL DEL AGUA Y ENERGIAS ALTERNATIVAS</a:t>
              </a:r>
            </a:p>
            <a:p>
              <a:pPr algn="just">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r>
                <a:rPr lang="es-MX" sz="700" b="1" dirty="0">
                  <a:latin typeface="Arial" panose="020B0604020202020204" pitchFamily="34" charset="0"/>
                  <a:ea typeface="Arial" panose="020B0604020202020204" pitchFamily="34" charset="0"/>
                  <a:cs typeface="Arial" panose="020B0604020202020204" pitchFamily="34" charset="0"/>
                </a:rPr>
                <a:t>T.S.U. CLARA MARINA APARICIO DE LA CRUZ </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r>
                <a:rPr lang="es-MX" sz="900" b="1" dirty="0">
                  <a:effectLst/>
                  <a:latin typeface="Arial" panose="020B0604020202020204" pitchFamily="34" charset="0"/>
                  <a:ea typeface="Arial" panose="020B0604020202020204" pitchFamily="34" charset="0"/>
                  <a:cs typeface="Arial" panose="020B0604020202020204" pitchFamily="34" charset="0"/>
                </a:rPr>
                <a:t> </a:t>
              </a:r>
              <a:endParaRPr lang="es-MX" sz="11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Cuadro de texto 2"/>
            <p:cNvSpPr txBox="1">
              <a:spLocks noChangeArrowheads="1"/>
            </p:cNvSpPr>
            <p:nvPr/>
          </p:nvSpPr>
          <p:spPr bwMode="auto">
            <a:xfrm>
              <a:off x="4346700" y="4347617"/>
              <a:ext cx="2557145" cy="92630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INSPECCIÓN, SEGURIDAD, CERTIFICACIÓN, CONTROL DE SISTEMA Y TECNOLOGIAS C-6 </a:t>
              </a:r>
            </a:p>
            <a:p>
              <a:pPr algn="just">
                <a:spcAft>
                  <a:spcPts val="0"/>
                </a:spcAft>
              </a:pPr>
              <a:endParaRPr lang="es-MX" sz="700" b="1" dirty="0">
                <a:effectLst/>
                <a:latin typeface="Arial" panose="020B0604020202020204" pitchFamily="34" charset="0"/>
                <a:ea typeface="Arial" panose="020B0604020202020204" pitchFamily="34" charset="0"/>
                <a:cs typeface="Arial" panose="020B0604020202020204" pitchFamily="34" charset="0"/>
              </a:endParaRPr>
            </a:p>
            <a:p>
              <a:pPr algn="ctr"/>
              <a:r>
                <a:rPr lang="es-MX" sz="700" b="1" dirty="0">
                  <a:latin typeface="Arial" panose="020B0604020202020204" pitchFamily="34" charset="0"/>
                  <a:ea typeface="Arial" panose="020B0604020202020204" pitchFamily="34" charset="0"/>
                  <a:cs typeface="Arial" panose="020B0604020202020204" pitchFamily="34" charset="0"/>
                </a:rPr>
                <a:t>ING. VÍCTOR MANUEL PEDREDO MOLLINEDO</a:t>
              </a:r>
              <a:endParaRPr lang="es-MX" sz="7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cxnSp>
          <p:nvCxnSpPr>
            <p:cNvPr id="13" name="Conector recto 12"/>
            <p:cNvCxnSpPr/>
            <p:nvPr/>
          </p:nvCxnSpPr>
          <p:spPr>
            <a:xfrm flipH="1" flipV="1">
              <a:off x="1685925" y="228600"/>
              <a:ext cx="1304926" cy="0"/>
            </a:xfrm>
            <a:prstGeom prst="line">
              <a:avLst/>
            </a:prstGeom>
          </p:spPr>
          <p:style>
            <a:lnRef idx="3">
              <a:schemeClr val="dk1"/>
            </a:lnRef>
            <a:fillRef idx="0">
              <a:schemeClr val="dk1"/>
            </a:fillRef>
            <a:effectRef idx="2">
              <a:schemeClr val="dk1"/>
            </a:effectRef>
            <a:fontRef idx="minor">
              <a:schemeClr val="tx1"/>
            </a:fontRef>
          </p:style>
        </p:cxnSp>
        <p:cxnSp>
          <p:nvCxnSpPr>
            <p:cNvPr id="14" name="Conector recto 13"/>
            <p:cNvCxnSpPr/>
            <p:nvPr/>
          </p:nvCxnSpPr>
          <p:spPr>
            <a:xfrm flipH="1" flipV="1">
              <a:off x="5486400" y="200025"/>
              <a:ext cx="1304925" cy="0"/>
            </a:xfrm>
            <a:prstGeom prst="line">
              <a:avLst/>
            </a:prstGeom>
          </p:spPr>
          <p:style>
            <a:lnRef idx="3">
              <a:schemeClr val="dk1"/>
            </a:lnRef>
            <a:fillRef idx="0">
              <a:schemeClr val="dk1"/>
            </a:fillRef>
            <a:effectRef idx="2">
              <a:schemeClr val="dk1"/>
            </a:effectRef>
            <a:fontRef idx="minor">
              <a:schemeClr val="tx1"/>
            </a:fontRef>
          </p:style>
        </p:cxnSp>
        <p:cxnSp>
          <p:nvCxnSpPr>
            <p:cNvPr id="15" name="Conector recto 14"/>
            <p:cNvCxnSpPr/>
            <p:nvPr/>
          </p:nvCxnSpPr>
          <p:spPr>
            <a:xfrm flipH="1">
              <a:off x="1695450" y="219074"/>
              <a:ext cx="0" cy="847725"/>
            </a:xfrm>
            <a:prstGeom prst="line">
              <a:avLst/>
            </a:prstGeom>
          </p:spPr>
          <p:style>
            <a:lnRef idx="3">
              <a:schemeClr val="dk1"/>
            </a:lnRef>
            <a:fillRef idx="0">
              <a:schemeClr val="dk1"/>
            </a:fillRef>
            <a:effectRef idx="2">
              <a:schemeClr val="dk1"/>
            </a:effectRef>
            <a:fontRef idx="minor">
              <a:schemeClr val="tx1"/>
            </a:fontRef>
          </p:style>
        </p:cxnSp>
        <p:cxnSp>
          <p:nvCxnSpPr>
            <p:cNvPr id="16" name="Conector recto 15"/>
            <p:cNvCxnSpPr/>
            <p:nvPr/>
          </p:nvCxnSpPr>
          <p:spPr>
            <a:xfrm flipH="1">
              <a:off x="6791325" y="200025"/>
              <a:ext cx="0" cy="847725"/>
            </a:xfrm>
            <a:prstGeom prst="line">
              <a:avLst/>
            </a:prstGeom>
          </p:spPr>
          <p:style>
            <a:lnRef idx="3">
              <a:schemeClr val="dk1"/>
            </a:lnRef>
            <a:fillRef idx="0">
              <a:schemeClr val="dk1"/>
            </a:fillRef>
            <a:effectRef idx="2">
              <a:schemeClr val="dk1"/>
            </a:effectRef>
            <a:fontRef idx="minor">
              <a:schemeClr val="tx1"/>
            </a:fontRef>
          </p:style>
        </p:cxnSp>
        <p:cxnSp>
          <p:nvCxnSpPr>
            <p:cNvPr id="17" name="Conector recto 16"/>
            <p:cNvCxnSpPr/>
            <p:nvPr/>
          </p:nvCxnSpPr>
          <p:spPr>
            <a:xfrm flipH="1">
              <a:off x="0" y="1428750"/>
              <a:ext cx="271145" cy="0"/>
            </a:xfrm>
            <a:prstGeom prst="line">
              <a:avLst/>
            </a:prstGeom>
          </p:spPr>
          <p:style>
            <a:lnRef idx="3">
              <a:schemeClr val="dk1"/>
            </a:lnRef>
            <a:fillRef idx="0">
              <a:schemeClr val="dk1"/>
            </a:fillRef>
            <a:effectRef idx="2">
              <a:schemeClr val="dk1"/>
            </a:effectRef>
            <a:fontRef idx="minor">
              <a:schemeClr val="tx1"/>
            </a:fontRef>
          </p:style>
        </p:cxnSp>
        <p:cxnSp>
          <p:nvCxnSpPr>
            <p:cNvPr id="18" name="Conector recto 17"/>
            <p:cNvCxnSpPr/>
            <p:nvPr/>
          </p:nvCxnSpPr>
          <p:spPr>
            <a:xfrm flipH="1">
              <a:off x="8143875" y="1352550"/>
              <a:ext cx="271145" cy="0"/>
            </a:xfrm>
            <a:prstGeom prst="line">
              <a:avLst/>
            </a:prstGeom>
          </p:spPr>
          <p:style>
            <a:lnRef idx="3">
              <a:schemeClr val="dk1"/>
            </a:lnRef>
            <a:fillRef idx="0">
              <a:schemeClr val="dk1"/>
            </a:fillRef>
            <a:effectRef idx="2">
              <a:schemeClr val="dk1"/>
            </a:effectRef>
            <a:fontRef idx="minor">
              <a:schemeClr val="tx1"/>
            </a:fontRef>
          </p:style>
        </p:cxnSp>
        <p:cxnSp>
          <p:nvCxnSpPr>
            <p:cNvPr id="19" name="Conector recto 18"/>
            <p:cNvCxnSpPr/>
            <p:nvPr/>
          </p:nvCxnSpPr>
          <p:spPr>
            <a:xfrm>
              <a:off x="0" y="1419225"/>
              <a:ext cx="9525" cy="2966810"/>
            </a:xfrm>
            <a:prstGeom prst="line">
              <a:avLst/>
            </a:prstGeom>
          </p:spPr>
          <p:style>
            <a:lnRef idx="3">
              <a:schemeClr val="dk1"/>
            </a:lnRef>
            <a:fillRef idx="0">
              <a:schemeClr val="dk1"/>
            </a:fillRef>
            <a:effectRef idx="2">
              <a:schemeClr val="dk1"/>
            </a:effectRef>
            <a:fontRef idx="minor">
              <a:schemeClr val="tx1"/>
            </a:fontRef>
          </p:style>
        </p:cxnSp>
        <p:cxnSp>
          <p:nvCxnSpPr>
            <p:cNvPr id="20" name="Conector recto 19"/>
            <p:cNvCxnSpPr/>
            <p:nvPr/>
          </p:nvCxnSpPr>
          <p:spPr>
            <a:xfrm>
              <a:off x="8401049" y="1352549"/>
              <a:ext cx="30714" cy="3459821"/>
            </a:xfrm>
            <a:prstGeom prst="line">
              <a:avLst/>
            </a:prstGeom>
          </p:spPr>
          <p:style>
            <a:lnRef idx="3">
              <a:schemeClr val="dk1"/>
            </a:lnRef>
            <a:fillRef idx="0">
              <a:schemeClr val="dk1"/>
            </a:fillRef>
            <a:effectRef idx="2">
              <a:schemeClr val="dk1"/>
            </a:effectRef>
            <a:fontRef idx="minor">
              <a:schemeClr val="tx1"/>
            </a:fontRef>
          </p:style>
        </p:cxnSp>
        <p:cxnSp>
          <p:nvCxnSpPr>
            <p:cNvPr id="21" name="Conector recto 20"/>
            <p:cNvCxnSpPr/>
            <p:nvPr/>
          </p:nvCxnSpPr>
          <p:spPr>
            <a:xfrm flipH="1" flipV="1">
              <a:off x="6896100" y="2588869"/>
              <a:ext cx="1504950" cy="0"/>
            </a:xfrm>
            <a:prstGeom prst="line">
              <a:avLst/>
            </a:prstGeom>
          </p:spPr>
          <p:style>
            <a:lnRef idx="3">
              <a:schemeClr val="dk1"/>
            </a:lnRef>
            <a:fillRef idx="0">
              <a:schemeClr val="dk1"/>
            </a:fillRef>
            <a:effectRef idx="2">
              <a:schemeClr val="dk1"/>
            </a:effectRef>
            <a:fontRef idx="minor">
              <a:schemeClr val="tx1"/>
            </a:fontRef>
          </p:style>
        </p:cxnSp>
        <p:cxnSp>
          <p:nvCxnSpPr>
            <p:cNvPr id="23" name="Conector recto 22"/>
            <p:cNvCxnSpPr/>
            <p:nvPr/>
          </p:nvCxnSpPr>
          <p:spPr>
            <a:xfrm flipH="1" flipV="1">
              <a:off x="6905626" y="3642271"/>
              <a:ext cx="1504950" cy="0"/>
            </a:xfrm>
            <a:prstGeom prst="line">
              <a:avLst/>
            </a:prstGeom>
          </p:spPr>
          <p:style>
            <a:lnRef idx="3">
              <a:schemeClr val="dk1"/>
            </a:lnRef>
            <a:fillRef idx="0">
              <a:schemeClr val="dk1"/>
            </a:fillRef>
            <a:effectRef idx="2">
              <a:schemeClr val="dk1"/>
            </a:effectRef>
            <a:fontRef idx="minor">
              <a:schemeClr val="tx1"/>
            </a:fontRef>
          </p:style>
        </p:cxnSp>
        <p:cxnSp>
          <p:nvCxnSpPr>
            <p:cNvPr id="24" name="Conector recto 23"/>
            <p:cNvCxnSpPr/>
            <p:nvPr/>
          </p:nvCxnSpPr>
          <p:spPr>
            <a:xfrm flipH="1" flipV="1">
              <a:off x="6908518" y="4797041"/>
              <a:ext cx="1504950" cy="0"/>
            </a:xfrm>
            <a:prstGeom prst="line">
              <a:avLst/>
            </a:prstGeom>
          </p:spPr>
          <p:style>
            <a:lnRef idx="3">
              <a:schemeClr val="dk1"/>
            </a:lnRef>
            <a:fillRef idx="0">
              <a:schemeClr val="dk1"/>
            </a:fillRef>
            <a:effectRef idx="2">
              <a:schemeClr val="dk1"/>
            </a:effectRef>
            <a:fontRef idx="minor">
              <a:schemeClr val="tx1"/>
            </a:fontRef>
          </p:style>
        </p:cxnSp>
        <p:cxnSp>
          <p:nvCxnSpPr>
            <p:cNvPr id="25" name="Conector recto 24"/>
            <p:cNvCxnSpPr/>
            <p:nvPr/>
          </p:nvCxnSpPr>
          <p:spPr>
            <a:xfrm flipH="1">
              <a:off x="0" y="2590800"/>
              <a:ext cx="666750" cy="0"/>
            </a:xfrm>
            <a:prstGeom prst="line">
              <a:avLst/>
            </a:prstGeom>
          </p:spPr>
          <p:style>
            <a:lnRef idx="3">
              <a:schemeClr val="dk1"/>
            </a:lnRef>
            <a:fillRef idx="0">
              <a:schemeClr val="dk1"/>
            </a:fillRef>
            <a:effectRef idx="2">
              <a:schemeClr val="dk1"/>
            </a:effectRef>
            <a:fontRef idx="minor">
              <a:schemeClr val="tx1"/>
            </a:fontRef>
          </p:style>
        </p:cxnSp>
        <p:cxnSp>
          <p:nvCxnSpPr>
            <p:cNvPr id="26" name="Conector recto 25"/>
            <p:cNvCxnSpPr/>
            <p:nvPr/>
          </p:nvCxnSpPr>
          <p:spPr>
            <a:xfrm flipH="1">
              <a:off x="9525" y="3513089"/>
              <a:ext cx="666750" cy="0"/>
            </a:xfrm>
            <a:prstGeom prst="line">
              <a:avLst/>
            </a:prstGeom>
          </p:spPr>
          <p:style>
            <a:lnRef idx="3">
              <a:schemeClr val="dk1"/>
            </a:lnRef>
            <a:fillRef idx="0">
              <a:schemeClr val="dk1"/>
            </a:fillRef>
            <a:effectRef idx="2">
              <a:schemeClr val="dk1"/>
            </a:effectRef>
            <a:fontRef idx="minor">
              <a:schemeClr val="tx1"/>
            </a:fontRef>
          </p:style>
        </p:cxnSp>
        <p:sp>
          <p:nvSpPr>
            <p:cNvPr id="28" name="Cuadro de texto 2"/>
            <p:cNvSpPr txBox="1">
              <a:spLocks noChangeArrowheads="1"/>
            </p:cNvSpPr>
            <p:nvPr/>
          </p:nvSpPr>
          <p:spPr bwMode="auto">
            <a:xfrm>
              <a:off x="4371975" y="3195232"/>
              <a:ext cx="2552700" cy="91634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DEPTO. DE DESARROLLO DE PROYECTOS Y DESARROLLO DE APLICACIONES A SISTEMAS ADMINISTRATIVOS</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es-MX" sz="900" b="1" dirty="0">
                  <a:effectLst/>
                  <a:latin typeface="Arial" panose="020B0604020202020204" pitchFamily="34" charset="0"/>
                  <a:ea typeface="Arial" panose="020B0604020202020204" pitchFamily="34" charset="0"/>
                  <a:cs typeface="Arial" panose="020B0604020202020204" pitchFamily="34" charset="0"/>
                </a:rPr>
                <a:t> </a:t>
              </a:r>
            </a:p>
            <a:p>
              <a:pPr algn="just"/>
              <a:r>
                <a:rPr lang="es-MX" sz="700" b="1" dirty="0">
                  <a:latin typeface="Arial" panose="020B0604020202020204" pitchFamily="34" charset="0"/>
                  <a:ea typeface="Arial" panose="020B0604020202020204" pitchFamily="34" charset="0"/>
                  <a:cs typeface="Arial" panose="020B0604020202020204" pitchFamily="34" charset="0"/>
                </a:rPr>
                <a:t>ING. DANIA BEATRIZ DOMÍNGUEZ GARCÍA</a:t>
              </a:r>
              <a:endParaRPr lang="es-MX" sz="700" dirty="0">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endParaRPr lang="es-MX" sz="1100" dirty="0">
                <a:effectLst/>
                <a:latin typeface="Arial" panose="020B0604020202020204" pitchFamily="34" charset="0"/>
                <a:ea typeface="Arial" panose="020B0604020202020204" pitchFamily="34" charset="0"/>
                <a:cs typeface="Times New Roman" panose="02020603050405020304" pitchFamily="18" charset="0"/>
              </a:endParaRPr>
            </a:p>
          </p:txBody>
        </p:sp>
      </p:grpSp>
      <p:cxnSp>
        <p:nvCxnSpPr>
          <p:cNvPr id="32" name="Conector recto 31"/>
          <p:cNvCxnSpPr/>
          <p:nvPr/>
        </p:nvCxnSpPr>
        <p:spPr>
          <a:xfrm>
            <a:off x="1242340" y="4688159"/>
            <a:ext cx="545766" cy="0"/>
          </a:xfrm>
          <a:prstGeom prst="line">
            <a:avLst/>
          </a:prstGeom>
        </p:spPr>
        <p:style>
          <a:lnRef idx="2">
            <a:schemeClr val="dk1"/>
          </a:lnRef>
          <a:fillRef idx="0">
            <a:schemeClr val="dk1"/>
          </a:fillRef>
          <a:effectRef idx="1">
            <a:schemeClr val="dk1"/>
          </a:effectRef>
          <a:fontRef idx="minor">
            <a:schemeClr val="tx1"/>
          </a:fontRef>
        </p:style>
      </p:cxnSp>
      <p:grpSp>
        <p:nvGrpSpPr>
          <p:cNvPr id="33" name="Grupo 32"/>
          <p:cNvGrpSpPr/>
          <p:nvPr/>
        </p:nvGrpSpPr>
        <p:grpSpPr>
          <a:xfrm>
            <a:off x="3586284" y="307545"/>
            <a:ext cx="4922787" cy="677658"/>
            <a:chOff x="4224787" y="397247"/>
            <a:chExt cx="4922787" cy="677658"/>
          </a:xfrm>
        </p:grpSpPr>
        <p:sp>
          <p:nvSpPr>
            <p:cNvPr id="34" name="CuadroTexto 33"/>
            <p:cNvSpPr txBox="1"/>
            <p:nvPr/>
          </p:nvSpPr>
          <p:spPr>
            <a:xfrm>
              <a:off x="4945958" y="397247"/>
              <a:ext cx="3652897" cy="307777"/>
            </a:xfrm>
            <a:prstGeom prst="rect">
              <a:avLst/>
            </a:prstGeom>
            <a:noFill/>
          </p:spPr>
          <p:txBody>
            <a:bodyPr wrap="square" rtlCol="0">
              <a:spAutoFit/>
            </a:bodyPr>
            <a:lstStyle/>
            <a:p>
              <a:pPr algn="ctr"/>
              <a:r>
                <a:rPr lang="es-ES" sz="1400" dirty="0">
                  <a:solidFill>
                    <a:srgbClr val="800000"/>
                  </a:solidFill>
                  <a:latin typeface="Gotham-Bold"/>
                  <a:cs typeface="Gotham-Bold"/>
                </a:rPr>
                <a:t>ORGANIGRAMA</a:t>
              </a:r>
            </a:p>
          </p:txBody>
        </p:sp>
        <p:sp>
          <p:nvSpPr>
            <p:cNvPr id="35" name="CuadroTexto 34"/>
            <p:cNvSpPr txBox="1"/>
            <p:nvPr/>
          </p:nvSpPr>
          <p:spPr>
            <a:xfrm>
              <a:off x="4224787" y="659407"/>
              <a:ext cx="4922787" cy="415498"/>
            </a:xfrm>
            <a:prstGeom prst="rect">
              <a:avLst/>
            </a:prstGeom>
            <a:noFill/>
          </p:spPr>
          <p:txBody>
            <a:bodyPr wrap="square" rtlCol="0">
              <a:spAutoFit/>
            </a:bodyPr>
            <a:lstStyle/>
            <a:p>
              <a:pPr algn="ctr"/>
              <a:r>
                <a:rPr lang="es-MX" sz="1050" b="1" dirty="0">
                  <a:solidFill>
                    <a:schemeClr val="tx1">
                      <a:lumMod val="65000"/>
                      <a:lumOff val="35000"/>
                    </a:schemeClr>
                  </a:solidFill>
                  <a:latin typeface="Gotham-Book"/>
                  <a:cs typeface="Gotham-Book"/>
                </a:rPr>
                <a:t>INSTITUTO MUNICIPAL DE INTEGRACION DE TECNOLOGIAS, </a:t>
              </a:r>
            </a:p>
            <a:p>
              <a:pPr algn="ctr"/>
              <a:r>
                <a:rPr lang="es-MX" sz="1050" b="1" dirty="0">
                  <a:solidFill>
                    <a:schemeClr val="tx1">
                      <a:lumMod val="65000"/>
                      <a:lumOff val="35000"/>
                    </a:schemeClr>
                  </a:solidFill>
                  <a:latin typeface="Gotham-Book"/>
                  <a:cs typeface="Gotham-Book"/>
                </a:rPr>
                <a:t>ENERGIA Y AGUA</a:t>
              </a:r>
              <a:endParaRPr lang="es-ES_tradnl" sz="1050" b="1" dirty="0">
                <a:solidFill>
                  <a:schemeClr val="tx1">
                    <a:lumMod val="65000"/>
                    <a:lumOff val="35000"/>
                  </a:schemeClr>
                </a:solidFill>
                <a:latin typeface="Gotham-Book"/>
                <a:cs typeface="Gotham-Book"/>
              </a:endParaRPr>
            </a:p>
          </p:txBody>
        </p:sp>
      </p:grpSp>
      <p:sp>
        <p:nvSpPr>
          <p:cNvPr id="37" name="Rectángulo 36"/>
          <p:cNvSpPr/>
          <p:nvPr/>
        </p:nvSpPr>
        <p:spPr>
          <a:xfrm>
            <a:off x="1143000" y="1084914"/>
            <a:ext cx="7126941" cy="517065"/>
          </a:xfrm>
          <a:prstGeom prst="rect">
            <a:avLst/>
          </a:prstGeom>
        </p:spPr>
        <p:txBody>
          <a:bodyPr wrap="square">
            <a:spAutoFit/>
          </a:bodyPr>
          <a:lstStyle/>
          <a:p>
            <a:pPr algn="ctr">
              <a:lnSpc>
                <a:spcPct val="115000"/>
              </a:lnSpc>
              <a:spcAft>
                <a:spcPts val="0"/>
              </a:spcAft>
            </a:pPr>
            <a:r>
              <a:rPr lang="es-ES" sz="1200" b="1" dirty="0">
                <a:ea typeface="Times New Roman" panose="02020603050405020304" pitchFamily="18" charset="0"/>
                <a:cs typeface="Arial" panose="020B0604020202020204" pitchFamily="34" charset="0"/>
              </a:rPr>
              <a:t>Con fundamento en el Acuerdo por el que se aprueba el  Reglamento de la Administración Pública  del Municipio de Centro, Tabasco,  Art. 278 se señala de la siguiente manera la estructura del IMITEA.</a:t>
            </a:r>
            <a:endParaRPr lang="es-MX" sz="1200" b="1" dirty="0">
              <a:effectLst/>
              <a:ea typeface="Times New Roman" panose="02020603050405020304" pitchFamily="18" charset="0"/>
              <a:cs typeface="Times New Roman" panose="02020603050405020304" pitchFamily="18" charset="0"/>
            </a:endParaRPr>
          </a:p>
        </p:txBody>
      </p:sp>
      <p:pic>
        <p:nvPicPr>
          <p:cNvPr id="30" name="Imagen 29"/>
          <p:cNvPicPr/>
          <p:nvPr/>
        </p:nvPicPr>
        <p:blipFill>
          <a:blip r:embed="rId2" cstate="screen">
            <a:extLst>
              <a:ext uri="{28A0092B-C50C-407E-A947-70E740481C1C}">
                <a14:useLocalDpi xmlns:a14="http://schemas.microsoft.com/office/drawing/2010/main"/>
              </a:ext>
            </a:extLst>
          </a:blip>
          <a:stretch>
            <a:fillRect/>
          </a:stretch>
        </p:blipFill>
        <p:spPr>
          <a:xfrm>
            <a:off x="4001826" y="2419586"/>
            <a:ext cx="567117" cy="659571"/>
          </a:xfrm>
          <a:prstGeom prst="rect">
            <a:avLst/>
          </a:prstGeom>
        </p:spPr>
      </p:pic>
      <p:pic>
        <p:nvPicPr>
          <p:cNvPr id="31" name="Imagen 30"/>
          <p:cNvPicPr/>
          <p:nvPr/>
        </p:nvPicPr>
        <p:blipFill>
          <a:blip r:embed="rId3" cstate="screen">
            <a:extLst>
              <a:ext uri="{28A0092B-C50C-407E-A947-70E740481C1C}">
                <a14:useLocalDpi xmlns:a14="http://schemas.microsoft.com/office/drawing/2010/main"/>
              </a:ext>
            </a:extLst>
          </a:blip>
          <a:stretch>
            <a:fillRect/>
          </a:stretch>
        </p:blipFill>
        <p:spPr>
          <a:xfrm>
            <a:off x="5869074" y="1566408"/>
            <a:ext cx="644268" cy="691414"/>
          </a:xfrm>
          <a:prstGeom prst="rect">
            <a:avLst/>
          </a:prstGeom>
        </p:spPr>
      </p:pic>
      <p:pic>
        <p:nvPicPr>
          <p:cNvPr id="38" name="Imagen 37"/>
          <p:cNvPicPr/>
          <p:nvPr/>
        </p:nvPicPr>
        <p:blipFill rotWithShape="1">
          <a:blip r:embed="rId4" cstate="screen">
            <a:extLst>
              <a:ext uri="{28A0092B-C50C-407E-A947-70E740481C1C}">
                <a14:useLocalDpi xmlns:a14="http://schemas.microsoft.com/office/drawing/2010/main"/>
              </a:ext>
            </a:extLst>
          </a:blip>
          <a:srcRect/>
          <a:stretch/>
        </p:blipFill>
        <p:spPr>
          <a:xfrm>
            <a:off x="4959757" y="2324606"/>
            <a:ext cx="585225" cy="658815"/>
          </a:xfrm>
          <a:prstGeom prst="rect">
            <a:avLst/>
          </a:prstGeom>
        </p:spPr>
      </p:pic>
      <p:pic>
        <p:nvPicPr>
          <p:cNvPr id="39" name="Imagen 38"/>
          <p:cNvPicPr/>
          <p:nvPr/>
        </p:nvPicPr>
        <p:blipFill>
          <a:blip r:embed="rId5" cstate="screen">
            <a:extLst>
              <a:ext uri="{28A0092B-C50C-407E-A947-70E740481C1C}">
                <a14:useLocalDpi xmlns:a14="http://schemas.microsoft.com/office/drawing/2010/main"/>
              </a:ext>
            </a:extLst>
          </a:blip>
          <a:stretch>
            <a:fillRect/>
          </a:stretch>
        </p:blipFill>
        <p:spPr>
          <a:xfrm>
            <a:off x="7077036" y="3842333"/>
            <a:ext cx="527791" cy="673637"/>
          </a:xfrm>
          <a:prstGeom prst="rect">
            <a:avLst/>
          </a:prstGeom>
        </p:spPr>
      </p:pic>
      <p:pic>
        <p:nvPicPr>
          <p:cNvPr id="40" name="Imagen 39"/>
          <p:cNvPicPr/>
          <p:nvPr/>
        </p:nvPicPr>
        <p:blipFill>
          <a:blip r:embed="rId6" cstate="screen">
            <a:extLst>
              <a:ext uri="{28A0092B-C50C-407E-A947-70E740481C1C}">
                <a14:useLocalDpi xmlns:a14="http://schemas.microsoft.com/office/drawing/2010/main"/>
              </a:ext>
            </a:extLst>
          </a:blip>
          <a:stretch>
            <a:fillRect/>
          </a:stretch>
        </p:blipFill>
        <p:spPr>
          <a:xfrm>
            <a:off x="7069254" y="4613462"/>
            <a:ext cx="527791" cy="676730"/>
          </a:xfrm>
          <a:prstGeom prst="rect">
            <a:avLst/>
          </a:prstGeom>
        </p:spPr>
      </p:pic>
      <p:pic>
        <p:nvPicPr>
          <p:cNvPr id="10" name="Imagen 9"/>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3918408" y="4454719"/>
            <a:ext cx="525192" cy="655730"/>
          </a:xfrm>
          <a:prstGeom prst="rect">
            <a:avLst/>
          </a:prstGeom>
        </p:spPr>
      </p:pic>
      <p:pic>
        <p:nvPicPr>
          <p:cNvPr id="41" name="Imagen 40" descr="IMG-20140515-WA0026"/>
          <p:cNvPicPr/>
          <p:nvPr/>
        </p:nvPicPr>
        <p:blipFill rotWithShape="1">
          <a:blip r:embed="rId8" cstate="screen">
            <a:extLst>
              <a:ext uri="{28A0092B-C50C-407E-A947-70E740481C1C}">
                <a14:useLocalDpi xmlns:a14="http://schemas.microsoft.com/office/drawing/2010/main"/>
              </a:ext>
            </a:extLst>
          </a:blip>
          <a:srcRect/>
          <a:stretch/>
        </p:blipFill>
        <p:spPr bwMode="auto">
          <a:xfrm>
            <a:off x="3920085" y="3153392"/>
            <a:ext cx="606963" cy="664511"/>
          </a:xfrm>
          <a:prstGeom prst="rect">
            <a:avLst/>
          </a:prstGeom>
          <a:noFill/>
          <a:ln>
            <a:noFill/>
          </a:ln>
        </p:spPr>
      </p:pic>
      <p:pic>
        <p:nvPicPr>
          <p:cNvPr id="11" name="Imagen 10"/>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3916879" y="3787708"/>
            <a:ext cx="520507" cy="678723"/>
          </a:xfrm>
          <a:prstGeom prst="rect">
            <a:avLst/>
          </a:prstGeom>
        </p:spPr>
      </p:pic>
      <p:pic>
        <p:nvPicPr>
          <p:cNvPr id="27" name="Imagen 26">
            <a:extLst>
              <a:ext uri="{FF2B5EF4-FFF2-40B4-BE49-F238E27FC236}">
                <a16:creationId xmlns:a16="http://schemas.microsoft.com/office/drawing/2014/main" id="{9BC0CDBE-DFE3-4139-B1CC-72B2647CBAE6}"/>
              </a:ext>
            </a:extLst>
          </p:cNvPr>
          <p:cNvPicPr>
            <a:picLocks noChangeAspect="1"/>
          </p:cNvPicPr>
          <p:nvPr/>
        </p:nvPicPr>
        <p:blipFill rotWithShape="1">
          <a:blip r:embed="rId10" cstate="screen">
            <a:extLst>
              <a:ext uri="{BEBA8EAE-BF5A-486C-A8C5-ECC9F3942E4B}">
                <a14:imgProps xmlns:a14="http://schemas.microsoft.com/office/drawing/2010/main">
                  <a14:imgLayer r:embed="rId11">
                    <a14:imgEffect>
                      <a14:brightnessContrast bright="20000" contrast="20000"/>
                    </a14:imgEffect>
                  </a14:imgLayer>
                </a14:imgProps>
              </a:ext>
              <a:ext uri="{28A0092B-C50C-407E-A947-70E740481C1C}">
                <a14:useLocalDpi xmlns:a14="http://schemas.microsoft.com/office/drawing/2010/main"/>
              </a:ext>
            </a:extLst>
          </a:blip>
          <a:srcRect/>
          <a:stretch/>
        </p:blipFill>
        <p:spPr>
          <a:xfrm>
            <a:off x="7034638" y="3121464"/>
            <a:ext cx="574719" cy="705605"/>
          </a:xfrm>
          <a:prstGeom prst="rect">
            <a:avLst/>
          </a:prstGeom>
        </p:spPr>
      </p:pic>
    </p:spTree>
    <p:extLst>
      <p:ext uri="{BB962C8B-B14F-4D97-AF65-F5344CB8AC3E}">
        <p14:creationId xmlns:p14="http://schemas.microsoft.com/office/powerpoint/2010/main" val="34167854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180</Words>
  <Application>Microsoft Office PowerPoint</Application>
  <PresentationFormat>Presentación en pantalla (4:3)</PresentationFormat>
  <Paragraphs>31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Gotham-Bold</vt:lpstr>
      <vt:lpstr>Gotham-Book</vt:lpstr>
      <vt:lpstr>Tema de Office</vt:lpstr>
      <vt:lpstr>Presentación de PowerPoint</vt:lpstr>
    </vt:vector>
  </TitlesOfParts>
  <Company>Bombilla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Johana Escalante</dc:creator>
  <cp:lastModifiedBy>CT-PORTALCOTAIP</cp:lastModifiedBy>
  <cp:revision>47</cp:revision>
  <cp:lastPrinted>2021-03-18T15:55:14Z</cp:lastPrinted>
  <dcterms:created xsi:type="dcterms:W3CDTF">2018-11-08T14:50:53Z</dcterms:created>
  <dcterms:modified xsi:type="dcterms:W3CDTF">2021-10-19T17:09:08Z</dcterms:modified>
</cp:coreProperties>
</file>