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7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2675C7-726C-40E2-9A70-F6651A92436B}" type="datetimeFigureOut">
              <a:rPr lang="es-MX" smtClean="0"/>
              <a:pPr/>
              <a:t>27/12/2021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A5011A-812B-4820-A662-7601504037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C6C1C-0BAE-4ACA-89B3-2FAEB0C05DF5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C6C1C-0BAE-4ACA-89B3-2FAEB0C05DF5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99D2-3C3F-4399-9DD3-17A31808D40A}" type="datetimeFigureOut">
              <a:rPr lang="es-MX" smtClean="0"/>
              <a:pPr/>
              <a:t>27/12/2021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DF55-2D05-4EB0-91A7-E87A8B31D07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99D2-3C3F-4399-9DD3-17A31808D40A}" type="datetimeFigureOut">
              <a:rPr lang="es-MX" smtClean="0"/>
              <a:pPr/>
              <a:t>27/12/2021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DF55-2D05-4EB0-91A7-E87A8B31D07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99D2-3C3F-4399-9DD3-17A31808D40A}" type="datetimeFigureOut">
              <a:rPr lang="es-MX" smtClean="0"/>
              <a:pPr/>
              <a:t>27/12/2021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DF55-2D05-4EB0-91A7-E87A8B31D07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99D2-3C3F-4399-9DD3-17A31808D40A}" type="datetimeFigureOut">
              <a:rPr lang="es-MX" smtClean="0"/>
              <a:pPr/>
              <a:t>27/12/2021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DF55-2D05-4EB0-91A7-E87A8B31D07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99D2-3C3F-4399-9DD3-17A31808D40A}" type="datetimeFigureOut">
              <a:rPr lang="es-MX" smtClean="0"/>
              <a:pPr/>
              <a:t>27/12/2021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DF55-2D05-4EB0-91A7-E87A8B31D07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99D2-3C3F-4399-9DD3-17A31808D40A}" type="datetimeFigureOut">
              <a:rPr lang="es-MX" smtClean="0"/>
              <a:pPr/>
              <a:t>27/12/2021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DF55-2D05-4EB0-91A7-E87A8B31D07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99D2-3C3F-4399-9DD3-17A31808D40A}" type="datetimeFigureOut">
              <a:rPr lang="es-MX" smtClean="0"/>
              <a:pPr/>
              <a:t>27/12/2021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DF55-2D05-4EB0-91A7-E87A8B31D07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99D2-3C3F-4399-9DD3-17A31808D40A}" type="datetimeFigureOut">
              <a:rPr lang="es-MX" smtClean="0"/>
              <a:pPr/>
              <a:t>27/12/2021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DF55-2D05-4EB0-91A7-E87A8B31D07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99D2-3C3F-4399-9DD3-17A31808D40A}" type="datetimeFigureOut">
              <a:rPr lang="es-MX" smtClean="0"/>
              <a:pPr/>
              <a:t>27/12/2021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DF55-2D05-4EB0-91A7-E87A8B31D07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99D2-3C3F-4399-9DD3-17A31808D40A}" type="datetimeFigureOut">
              <a:rPr lang="es-MX" smtClean="0"/>
              <a:pPr/>
              <a:t>27/12/2021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DF55-2D05-4EB0-91A7-E87A8B31D07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99D2-3C3F-4399-9DD3-17A31808D40A}" type="datetimeFigureOut">
              <a:rPr lang="es-MX" smtClean="0"/>
              <a:pPr/>
              <a:t>27/12/2021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DF55-2D05-4EB0-91A7-E87A8B31D07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A99D2-3C3F-4399-9DD3-17A31808D40A}" type="datetimeFigureOut">
              <a:rPr lang="es-MX" smtClean="0"/>
              <a:pPr/>
              <a:t>27/12/2021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1DF55-2D05-4EB0-91A7-E87A8B31D07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9 Grupo"/>
          <p:cNvGrpSpPr/>
          <p:nvPr/>
        </p:nvGrpSpPr>
        <p:grpSpPr>
          <a:xfrm>
            <a:off x="0" y="0"/>
            <a:ext cx="9144000" cy="6858000"/>
            <a:chOff x="0" y="0"/>
            <a:chExt cx="9144000" cy="6885384"/>
          </a:xfrm>
        </p:grpSpPr>
        <p:pic>
          <p:nvPicPr>
            <p:cNvPr id="6" name="5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6919"/>
            <a:stretch>
              <a:fillRect/>
            </a:stretch>
          </p:blipFill>
          <p:spPr>
            <a:xfrm>
              <a:off x="0" y="0"/>
              <a:ext cx="9144000" cy="6885384"/>
            </a:xfrm>
            <a:prstGeom prst="rect">
              <a:avLst/>
            </a:prstGeom>
            <a:noFill/>
          </p:spPr>
        </p:pic>
        <p:pic>
          <p:nvPicPr>
            <p:cNvPr id="4" name="3 Imagen" descr="Logo Centro 2021-2024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504" y="72008"/>
              <a:ext cx="2022687" cy="984931"/>
            </a:xfrm>
            <a:prstGeom prst="rect">
              <a:avLst/>
            </a:prstGeom>
          </p:spPr>
        </p:pic>
      </p:grpSp>
      <p:sp>
        <p:nvSpPr>
          <p:cNvPr id="5" name="4 CuadroTexto"/>
          <p:cNvSpPr txBox="1"/>
          <p:nvPr/>
        </p:nvSpPr>
        <p:spPr>
          <a:xfrm>
            <a:off x="5364088" y="364594"/>
            <a:ext cx="3326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chemeClr val="bg1">
                    <a:lumMod val="50000"/>
                  </a:schemeClr>
                </a:solidFill>
                <a:latin typeface="AkzidenzGrotesk" pitchFamily="2" charset="0"/>
              </a:rPr>
              <a:t>Dirección de Programación</a:t>
            </a:r>
            <a:endParaRPr lang="es-MX" sz="2000" b="1" dirty="0">
              <a:solidFill>
                <a:schemeClr val="bg1">
                  <a:lumMod val="50000"/>
                </a:schemeClr>
              </a:solidFill>
              <a:latin typeface="AkzidenzGrotesk" pitchFamily="2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67544" y="1052736"/>
            <a:ext cx="8229600" cy="47703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Sección III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 Subdirección de Política Presupuestal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15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kzidenzGrotesk" pitchFamily="2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Artículo 121.- </a:t>
            </a: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Competen al Subdirector de Política Presupuestal, las siguientes facultades y obligaciones: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kzidenzGrotesk" pitchFamily="2" charset="0"/>
            </a:endParaRP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romanUcPeriod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Llevar el control y ejercicio presupuestal conforme a las políticas, normas y lineamientos aplicables; 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romanUcPeriod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Asesorar a las distintas áreas administrativas para la correcta aplicación del gasto; 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romanUcPeriod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 Conciliar mensualmente con la Dirección de Finanzas el presupuesto ejercido; 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romanUcPeriod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Coadyuvar con el Director para establecer y actualizar las políticas, normas y lineamientos para el correcto ejercicio del presupuesto de egresos;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romanUcPeriod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Mantener actualizado el sistema informático para el control del presupuesto de egresos; 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romanUcPeriod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Revisar la documentación comprobatoria y aplicar las afectaciones de las órdenes de pago y vales en los programas y proyectos autorizados;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romanUcPeriod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Elaborar los informes mensuales y trimestrales sobre el ejercicio del presupuesto para la rendición de cuentas de la Dirección de Programación ante las instancias normativas de carácter federal, estatal y municipal. Así como de las principales partidas presupuestales considerando su techo financiero anual asignado.</a:t>
            </a:r>
            <a:endParaRPr kumimoji="0" lang="es-MX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kzidenzGrotesk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9 Grupo"/>
          <p:cNvGrpSpPr/>
          <p:nvPr/>
        </p:nvGrpSpPr>
        <p:grpSpPr>
          <a:xfrm>
            <a:off x="0" y="0"/>
            <a:ext cx="9144000" cy="6858000"/>
            <a:chOff x="0" y="0"/>
            <a:chExt cx="9144000" cy="6885384"/>
          </a:xfrm>
        </p:grpSpPr>
        <p:pic>
          <p:nvPicPr>
            <p:cNvPr id="6" name="5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6919"/>
            <a:stretch>
              <a:fillRect/>
            </a:stretch>
          </p:blipFill>
          <p:spPr>
            <a:xfrm>
              <a:off x="0" y="0"/>
              <a:ext cx="9144000" cy="6885384"/>
            </a:xfrm>
            <a:prstGeom prst="rect">
              <a:avLst/>
            </a:prstGeom>
            <a:noFill/>
          </p:spPr>
        </p:pic>
        <p:pic>
          <p:nvPicPr>
            <p:cNvPr id="4" name="3 Imagen" descr="Logo Centro 2021-2024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504" y="72008"/>
              <a:ext cx="2022687" cy="984931"/>
            </a:xfrm>
            <a:prstGeom prst="rect">
              <a:avLst/>
            </a:prstGeom>
          </p:spPr>
        </p:pic>
      </p:grpSp>
      <p:sp>
        <p:nvSpPr>
          <p:cNvPr id="5" name="4 CuadroTexto"/>
          <p:cNvSpPr txBox="1"/>
          <p:nvPr/>
        </p:nvSpPr>
        <p:spPr>
          <a:xfrm>
            <a:off x="5436096" y="364594"/>
            <a:ext cx="3326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chemeClr val="bg1">
                    <a:lumMod val="50000"/>
                  </a:schemeClr>
                </a:solidFill>
                <a:latin typeface="AkzidenzGrotesk" pitchFamily="2" charset="0"/>
              </a:rPr>
              <a:t>Dirección de Programación</a:t>
            </a:r>
            <a:endParaRPr lang="es-MX" sz="2000" b="1" dirty="0">
              <a:solidFill>
                <a:schemeClr val="bg1">
                  <a:lumMod val="50000"/>
                </a:schemeClr>
              </a:solidFill>
              <a:latin typeface="AkzidenzGrotesk" pitchFamily="2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67544" y="126876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Artículo 122.- </a:t>
            </a: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Para el ejercicio de sus atribuciones, la Subdirección de Política Presupuestal contará con las siguientes unidades administrativas: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kzidenzGrotesk" pitchFamily="2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Departamento de Operación Presupuestal.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Departamento de Control Presupuestal.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Departamento de Informática Presupuestal.</a:t>
            </a:r>
            <a:endParaRPr kumimoji="0" lang="es-MX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kzidenzGrotesk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214</Words>
  <Application>Microsoft Office PowerPoint</Application>
  <PresentationFormat>Presentación en pantalla (4:3)</PresentationFormat>
  <Paragraphs>21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reavalos</dc:creator>
  <cp:lastModifiedBy>reavalos</cp:lastModifiedBy>
  <cp:revision>6</cp:revision>
  <dcterms:created xsi:type="dcterms:W3CDTF">2021-12-23T01:11:42Z</dcterms:created>
  <dcterms:modified xsi:type="dcterms:W3CDTF">2021-12-27T21:11:33Z</dcterms:modified>
</cp:coreProperties>
</file>