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72E"/>
    <a:srgbClr val="751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096" autoAdjust="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50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5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4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51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9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6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31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65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79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44C3-74DF-8C40-8D09-255A03C9FFED}" type="datetimeFigureOut">
              <a:rPr lang="es-ES" smtClean="0"/>
              <a:t>20/06/2022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55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83027" y="453692"/>
            <a:ext cx="365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B2272E"/>
                </a:solidFill>
                <a:latin typeface="Akzidenz-Grotesk BQ" pitchFamily="50" charset="0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01848" y="642350"/>
            <a:ext cx="492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" pitchFamily="50" charset="0"/>
                <a:cs typeface="Gotham-Book"/>
              </a:rPr>
              <a:t>Coordinación de Comunicación Social </a:t>
            </a:r>
          </a:p>
          <a:p>
            <a:pPr algn="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" pitchFamily="50" charset="0"/>
                <a:cs typeface="Gotham-Book"/>
              </a:rPr>
              <a:t>y Relaciones Públicas</a:t>
            </a:r>
            <a:endParaRPr lang="es-ES_tradnl" sz="1600" dirty="0">
              <a:solidFill>
                <a:schemeClr val="tx1">
                  <a:lumMod val="65000"/>
                  <a:lumOff val="35000"/>
                </a:schemeClr>
              </a:solidFill>
              <a:latin typeface="Akzidenz-Grotesk BQ" pitchFamily="50" charset="0"/>
              <a:cs typeface="Gotham-Book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479366"/>
              </p:ext>
            </p:extLst>
          </p:nvPr>
        </p:nvGraphicFramePr>
        <p:xfrm>
          <a:off x="516818" y="1269026"/>
          <a:ext cx="8209493" cy="509790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9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193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Fotografía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Nombre del Funcionario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Cargo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Correo institucional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Teléfono de oficina y ext.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009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Mtra. María Elena Rico Asencio</a:t>
                      </a:r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Coordinadora </a:t>
                      </a:r>
                    </a:p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General</a:t>
                      </a:r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3-10-32-32</a:t>
                      </a:r>
                      <a:endParaRPr lang="es-ES_tradnl" sz="1200" b="0" kern="1200" dirty="0">
                        <a:solidFill>
                          <a:srgbClr val="404040"/>
                        </a:solidFill>
                        <a:effectLst/>
                        <a:latin typeface="Akzidenz-Grotesk BQ" pitchFamily="50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200" b="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</a:rPr>
                        <a:t>Ext. 1027</a:t>
                      </a:r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544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err="1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Lic</a:t>
                      </a:r>
                      <a:r>
                        <a:rPr lang="en-US" sz="11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. Claudia Janette Campos </a:t>
                      </a:r>
                      <a:r>
                        <a:rPr lang="en-US" sz="1100" b="0" kern="1200" dirty="0" err="1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Notario</a:t>
                      </a:r>
                      <a:endParaRPr lang="en-US" sz="1100" b="0" kern="1200" dirty="0">
                        <a:solidFill>
                          <a:srgbClr val="404040"/>
                        </a:solidFill>
                        <a:effectLst/>
                        <a:latin typeface="Akzidenz-Grotesk BQ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Unidad de Información.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3-10-32-32</a:t>
                      </a:r>
                      <a:endParaRPr lang="es-ES_tradnl" sz="1100" b="0" kern="1200" dirty="0">
                        <a:solidFill>
                          <a:srgbClr val="404040"/>
                        </a:solidFill>
                        <a:effectLst/>
                        <a:latin typeface="Akzidenz-Grotesk BQ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Ext. </a:t>
                      </a:r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</a:rPr>
                        <a:t>1125</a:t>
                      </a:r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182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b="0" kern="1200" dirty="0">
                        <a:solidFill>
                          <a:srgbClr val="404040"/>
                        </a:solidFill>
                        <a:effectLst/>
                        <a:latin typeface="Akzidenz-Grotesk BQ" pitchFamily="50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100" b="0" kern="1200" dirty="0">
                        <a:solidFill>
                          <a:srgbClr val="404040"/>
                        </a:solidFill>
                        <a:effectLst/>
                        <a:latin typeface="Akzidenz-Grotesk BQ" pitchFamily="50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Unidad de Relaciones Públicas, Protocolo y Eventos.</a:t>
                      </a:r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3-10-32-32</a:t>
                      </a:r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</a:rPr>
                        <a:t>Ext. 1125</a:t>
                      </a:r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978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Lic. Francisco Javier Gaytán Farah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Unidad de Seguimiento y Análisis de la Información.</a:t>
                      </a:r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3-10-32-32</a:t>
                      </a:r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</a:rPr>
                        <a:t>Ext.1125</a:t>
                      </a:r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7A8D9B3F-9EAC-4477-9856-A556E3A56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3" y="5393897"/>
            <a:ext cx="759261" cy="91111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A887AE6-B614-4E94-A195-65D718B45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3" y="4315808"/>
            <a:ext cx="759261" cy="91111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14F5EDF-3D3A-4442-A134-7C66008A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3" y="3158697"/>
            <a:ext cx="759261" cy="91111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6C64CFF-C706-4342-844B-EBEB0B53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3" y="2024164"/>
            <a:ext cx="759261" cy="9111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054515-BCFD-4E31-96FF-7F4255C20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66" y="3158697"/>
            <a:ext cx="755028" cy="9060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06DAA3-D185-4334-B6AE-909DFA94D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67" y="5393897"/>
            <a:ext cx="755028" cy="9060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579A9B-19E7-9840-B7BA-FAB7575C0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67" y="2003630"/>
            <a:ext cx="755028" cy="9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83027" y="453692"/>
            <a:ext cx="365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B2272E"/>
                </a:solidFill>
                <a:latin typeface="Akzidenz-Grotesk BQ" pitchFamily="50" charset="0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01848" y="642350"/>
            <a:ext cx="492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" pitchFamily="50" charset="0"/>
                <a:cs typeface="Gotham-Book"/>
              </a:rPr>
              <a:t>Coordinación de Comunicación Social </a:t>
            </a:r>
          </a:p>
          <a:p>
            <a:pPr algn="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" pitchFamily="50" charset="0"/>
                <a:cs typeface="Gotham-Book"/>
              </a:rPr>
              <a:t>y Relaciones Públicas</a:t>
            </a:r>
            <a:endParaRPr lang="es-ES_tradnl" sz="1600" dirty="0">
              <a:solidFill>
                <a:schemeClr val="tx1">
                  <a:lumMod val="65000"/>
                  <a:lumOff val="35000"/>
                </a:schemeClr>
              </a:solidFill>
              <a:latin typeface="Akzidenz-Grotesk BQ" pitchFamily="50" charset="0"/>
              <a:cs typeface="Gotham-Book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21382"/>
              </p:ext>
            </p:extLst>
          </p:nvPr>
        </p:nvGraphicFramePr>
        <p:xfrm>
          <a:off x="516818" y="1269026"/>
          <a:ext cx="8209493" cy="509790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9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193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Fotografía</a:t>
                      </a:r>
                      <a:endParaRPr lang="es-ES" sz="1200" b="0" dirty="0"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Nombre del Funcionario</a:t>
                      </a:r>
                      <a:endParaRPr lang="es-ES" sz="1200" b="0" dirty="0"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Cargo</a:t>
                      </a:r>
                      <a:endParaRPr lang="es-ES" sz="1200" b="0" dirty="0"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Correo institucional</a:t>
                      </a:r>
                      <a:endParaRPr lang="es-ES" sz="1200" b="0" dirty="0"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Teléfono de oficina y ext.</a:t>
                      </a:r>
                      <a:endParaRPr lang="es-ES" sz="1200" b="0" dirty="0">
                        <a:latin typeface="Akzidenz-Grotesk BQ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009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rgbClr val="404040"/>
                          </a:solidFill>
                        </a:rPr>
                        <a:t>C. Hipólito Torres</a:t>
                      </a:r>
                    </a:p>
                    <a:p>
                      <a:pPr algn="ctr"/>
                      <a:r>
                        <a:rPr lang="es-ES" sz="1200" b="0" dirty="0">
                          <a:solidFill>
                            <a:srgbClr val="404040"/>
                          </a:solidFill>
                        </a:rPr>
                        <a:t>Arias.</a:t>
                      </a:r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rgbClr val="404040"/>
                          </a:solidFill>
                        </a:rPr>
                        <a:t>Departamento de</a:t>
                      </a:r>
                    </a:p>
                    <a:p>
                      <a:pPr algn="ctr"/>
                      <a:r>
                        <a:rPr lang="es-ES" sz="1200" b="0" dirty="0">
                          <a:solidFill>
                            <a:srgbClr val="404040"/>
                          </a:solidFill>
                        </a:rPr>
                        <a:t>Monitoreo</a:t>
                      </a:r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</a:rPr>
                        <a:t>3-10-32-32</a:t>
                      </a:r>
                      <a:r>
                        <a:rPr lang="es-ES_tradnl" sz="12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200" b="0" dirty="0">
                          <a:solidFill>
                            <a:srgbClr val="404040"/>
                          </a:solidFill>
                          <a:effectLst/>
                        </a:rPr>
                        <a:t>Ext. 1125</a:t>
                      </a:r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544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err="1">
                          <a:solidFill>
                            <a:srgbClr val="404040"/>
                          </a:solidFill>
                          <a:effectLst/>
                        </a:rPr>
                        <a:t>Lic</a:t>
                      </a:r>
                      <a:r>
                        <a:rPr lang="en-US" sz="1100" b="0" kern="1200" dirty="0">
                          <a:solidFill>
                            <a:srgbClr val="404040"/>
                          </a:solidFill>
                          <a:effectLst/>
                        </a:rPr>
                        <a:t>. Humberto</a:t>
                      </a:r>
                    </a:p>
                    <a:p>
                      <a:pPr algn="ctr"/>
                      <a:r>
                        <a:rPr lang="en-US" sz="1100" b="0" kern="1200" dirty="0" err="1">
                          <a:solidFill>
                            <a:srgbClr val="404040"/>
                          </a:solidFill>
                          <a:effectLst/>
                        </a:rPr>
                        <a:t>Yduarte</a:t>
                      </a:r>
                      <a:r>
                        <a:rPr lang="en-US" sz="1100" b="0" kern="1200" dirty="0">
                          <a:solidFill>
                            <a:srgbClr val="404040"/>
                          </a:solidFill>
                          <a:effectLst/>
                        </a:rPr>
                        <a:t> Castillo</a:t>
                      </a:r>
                      <a:endParaRPr lang="en-US" sz="1100" b="0" kern="1200" dirty="0">
                        <a:solidFill>
                          <a:srgbClr val="404040"/>
                        </a:solidFill>
                        <a:effectLst/>
                        <a:latin typeface="Akzidenz-Grotesk BQ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solidFill>
                            <a:srgbClr val="404040"/>
                          </a:solidFill>
                        </a:rPr>
                        <a:t>Departamento de</a:t>
                      </a:r>
                    </a:p>
                    <a:p>
                      <a:pPr algn="ctr"/>
                      <a:r>
                        <a:rPr lang="es-MX" sz="1100" b="0" dirty="0">
                          <a:solidFill>
                            <a:srgbClr val="404040"/>
                          </a:solidFill>
                        </a:rPr>
                        <a:t>Prensa y Edición</a:t>
                      </a:r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</a:rPr>
                        <a:t>3-10-31-32</a:t>
                      </a:r>
                      <a:r>
                        <a:rPr lang="es-ES_tradnl" sz="1100" b="0" dirty="0">
                          <a:solidFill>
                            <a:srgbClr val="404040"/>
                          </a:solidFill>
                          <a:effectLst/>
                        </a:rPr>
                        <a:t> </a:t>
                      </a:r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182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978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b="0" kern="1200" dirty="0">
                        <a:solidFill>
                          <a:srgbClr val="404040"/>
                        </a:solidFill>
                        <a:effectLst/>
                        <a:latin typeface="Akzidenz-Grotesk BQ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kern="1200" dirty="0">
                          <a:solidFill>
                            <a:srgbClr val="404040"/>
                          </a:solidFill>
                          <a:effectLst/>
                        </a:rPr>
                        <a:t>.</a:t>
                      </a:r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614F5EDF-3D3A-4442-A134-7C66008A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3" y="3158697"/>
            <a:ext cx="759261" cy="91111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6C64CFF-C706-4342-844B-EBEB0B53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3" y="2024164"/>
            <a:ext cx="759261" cy="9111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5B96B08-A36D-4FBB-8745-799BB7C3A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33" y="1974769"/>
            <a:ext cx="800423" cy="96050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7A807FA-23FA-49BD-82B4-143C8D8DE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33" y="3181275"/>
            <a:ext cx="759261" cy="9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68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129</Words>
  <Application>Microsoft Office PowerPoint</Application>
  <PresentationFormat>Presentación en pantalla (4:3)</PresentationFormat>
  <Paragraphs>45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Akzidenz-Grotesk BQ</vt:lpstr>
      <vt:lpstr>Arial</vt:lpstr>
      <vt:lpstr>Calibri</vt:lpstr>
      <vt:lpstr>Tema de Office</vt:lpstr>
      <vt:lpstr>Presentación de PowerPoint</vt:lpstr>
      <vt:lpstr>Presentación de PowerPoint</vt:lpstr>
    </vt:vector>
  </TitlesOfParts>
  <Company>Bombilla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Johana Escalante</dc:creator>
  <cp:lastModifiedBy>PARTICULAR</cp:lastModifiedBy>
  <cp:revision>28</cp:revision>
  <dcterms:created xsi:type="dcterms:W3CDTF">2018-11-08T15:46:33Z</dcterms:created>
  <dcterms:modified xsi:type="dcterms:W3CDTF">2022-06-20T19:09:44Z</dcterms:modified>
</cp:coreProperties>
</file>