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22E"/>
    <a:srgbClr val="B22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2" d="100"/>
          <a:sy n="92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82D0A0EF-434C-4488-A4C5-B18BF6CA2340}"/>
              </a:ext>
            </a:extLst>
          </p:cNvPr>
          <p:cNvGrpSpPr/>
          <p:nvPr/>
        </p:nvGrpSpPr>
        <p:grpSpPr>
          <a:xfrm>
            <a:off x="148006" y="613029"/>
            <a:ext cx="8815317" cy="6610622"/>
            <a:chOff x="1355282" y="-15465"/>
            <a:chExt cx="9330437" cy="7036094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3832893-E684-477E-8184-8DC433DECDB9}"/>
                </a:ext>
              </a:extLst>
            </p:cNvPr>
            <p:cNvSpPr txBox="1"/>
            <p:nvPr/>
          </p:nvSpPr>
          <p:spPr>
            <a:xfrm>
              <a:off x="6636974" y="-15465"/>
              <a:ext cx="3652897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dirty="0">
                  <a:solidFill>
                    <a:srgbClr val="B2272E"/>
                  </a:solidFill>
                  <a:latin typeface="Akzidenz-Grotesk BQ Super" pitchFamily="50" charset="0"/>
                  <a:cs typeface="Gotham-Bold"/>
                </a:rPr>
                <a:t>ORGANIGRAMA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FF44830-4DA5-48A7-8F5C-12A012416FF0}"/>
                </a:ext>
              </a:extLst>
            </p:cNvPr>
            <p:cNvSpPr txBox="1"/>
            <p:nvPr/>
          </p:nvSpPr>
          <p:spPr>
            <a:xfrm>
              <a:off x="5542081" y="506778"/>
              <a:ext cx="4734320" cy="327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kzidenzGrotesk" panose="02000503050000020003" pitchFamily="2" charset="0"/>
                  <a:cs typeface="Gotham-Book"/>
                </a:rPr>
                <a:t>Dirección de Atención Ciudadana</a:t>
              </a:r>
              <a:endParaRPr lang="es-ES_trad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Grotesk" panose="02000503050000020003" pitchFamily="2" charset="0"/>
                <a:cs typeface="Gotham-Book"/>
              </a:endParaRPr>
            </a:p>
          </p:txBody>
        </p: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0A6AEBD0-1A39-451D-82D6-C54DF12216A8}"/>
                </a:ext>
              </a:extLst>
            </p:cNvPr>
            <p:cNvGrpSpPr/>
            <p:nvPr/>
          </p:nvGrpSpPr>
          <p:grpSpPr>
            <a:xfrm>
              <a:off x="1355282" y="814196"/>
              <a:ext cx="9330437" cy="6206433"/>
              <a:chOff x="1741967" y="1108373"/>
              <a:chExt cx="8708066" cy="4969500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34D5164A-7528-49FD-AE4A-2649505FBDD2}"/>
                  </a:ext>
                </a:extLst>
              </p:cNvPr>
              <p:cNvSpPr/>
              <p:nvPr/>
            </p:nvSpPr>
            <p:spPr>
              <a:xfrm>
                <a:off x="1741967" y="1108373"/>
                <a:ext cx="8708066" cy="4969500"/>
              </a:xfrm>
              <a:prstGeom prst="rect">
                <a:avLst/>
              </a:prstGeom>
              <a:ln w="28575"/>
            </p:spPr>
          </p:sp>
          <p:sp>
            <p:nvSpPr>
              <p:cNvPr id="18" name="Forma libre: forma 17">
                <a:extLst>
                  <a:ext uri="{FF2B5EF4-FFF2-40B4-BE49-F238E27FC236}">
                    <a16:creationId xmlns:a16="http://schemas.microsoft.com/office/drawing/2014/main" id="{82C41FD4-C4C2-480C-9F5E-9D8E339A0737}"/>
                  </a:ext>
                </a:extLst>
              </p:cNvPr>
              <p:cNvSpPr/>
              <p:nvPr/>
            </p:nvSpPr>
            <p:spPr>
              <a:xfrm>
                <a:off x="4990211" y="1221383"/>
                <a:ext cx="2413379" cy="645105"/>
              </a:xfrm>
              <a:custGeom>
                <a:avLst/>
                <a:gdLst>
                  <a:gd name="connsiteX0" fmla="*/ 0 w 2413379"/>
                  <a:gd name="connsiteY0" fmla="*/ 0 h 645105"/>
                  <a:gd name="connsiteX1" fmla="*/ 2413379 w 2413379"/>
                  <a:gd name="connsiteY1" fmla="*/ 0 h 645105"/>
                  <a:gd name="connsiteX2" fmla="*/ 2413379 w 2413379"/>
                  <a:gd name="connsiteY2" fmla="*/ 645105 h 645105"/>
                  <a:gd name="connsiteX3" fmla="*/ 0 w 2413379"/>
                  <a:gd name="connsiteY3" fmla="*/ 645105 h 645105"/>
                  <a:gd name="connsiteX4" fmla="*/ 0 w 2413379"/>
                  <a:gd name="connsiteY4" fmla="*/ 0 h 645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3379" h="645105">
                    <a:moveTo>
                      <a:pt x="0" y="0"/>
                    </a:moveTo>
                    <a:lnTo>
                      <a:pt x="2413379" y="0"/>
                    </a:lnTo>
                    <a:lnTo>
                      <a:pt x="2413379" y="645105"/>
                    </a:lnTo>
                    <a:lnTo>
                      <a:pt x="0" y="645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B2272E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Dirección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kern="120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Téc. </a:t>
                </a:r>
                <a:r>
                  <a:rPr lang="es-MX" sz="1300" b="1" kern="1200" dirty="0">
                    <a:latin typeface="AkzidenzGrotesk" panose="02000503050000020003" pitchFamily="2" charset="0"/>
                  </a:rPr>
                  <a:t> </a:t>
                </a:r>
                <a:r>
                  <a:rPr lang="es-MX" sz="1300" b="0" kern="1200" dirty="0">
                    <a:latin typeface="AkzidenzGrotesk" panose="02000503050000020003" pitchFamily="2" charset="0"/>
                  </a:rPr>
                  <a:t>Deysi María Rodríguez León</a:t>
                </a:r>
                <a:endParaRPr lang="es-MX" sz="1300" b="0" kern="1200" dirty="0">
                  <a:solidFill>
                    <a:srgbClr val="404040"/>
                  </a:solidFill>
                  <a:latin typeface="AkzidenzGrotesk" panose="02000503050000020003" pitchFamily="2" charset="0"/>
                </a:endParaRPr>
              </a:p>
            </p:txBody>
          </p:sp>
          <p:sp>
            <p:nvSpPr>
              <p:cNvPr id="19" name="Forma libre: forma 18">
                <a:extLst>
                  <a:ext uri="{FF2B5EF4-FFF2-40B4-BE49-F238E27FC236}">
                    <a16:creationId xmlns:a16="http://schemas.microsoft.com/office/drawing/2014/main" id="{EAB8DCAB-1DB1-4658-9766-CBAB6FC50F3F}"/>
                  </a:ext>
                </a:extLst>
              </p:cNvPr>
              <p:cNvSpPr/>
              <p:nvPr/>
            </p:nvSpPr>
            <p:spPr>
              <a:xfrm>
                <a:off x="1744102" y="4088599"/>
                <a:ext cx="2097716" cy="834844"/>
              </a:xfrm>
              <a:custGeom>
                <a:avLst/>
                <a:gdLst>
                  <a:gd name="connsiteX0" fmla="*/ 0 w 1981726"/>
                  <a:gd name="connsiteY0" fmla="*/ 0 h 834844"/>
                  <a:gd name="connsiteX1" fmla="*/ 1981726 w 1981726"/>
                  <a:gd name="connsiteY1" fmla="*/ 0 h 834844"/>
                  <a:gd name="connsiteX2" fmla="*/ 1981726 w 1981726"/>
                  <a:gd name="connsiteY2" fmla="*/ 834844 h 834844"/>
                  <a:gd name="connsiteX3" fmla="*/ 0 w 1981726"/>
                  <a:gd name="connsiteY3" fmla="*/ 834844 h 834844"/>
                  <a:gd name="connsiteX4" fmla="*/ 0 w 1981726"/>
                  <a:gd name="connsiteY4" fmla="*/ 0 h 834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1726" h="834844">
                    <a:moveTo>
                      <a:pt x="0" y="0"/>
                    </a:moveTo>
                    <a:lnTo>
                      <a:pt x="1981726" y="0"/>
                    </a:lnTo>
                    <a:lnTo>
                      <a:pt x="1981726" y="834844"/>
                    </a:lnTo>
                    <a:lnTo>
                      <a:pt x="0" y="834844"/>
                    </a:lnTo>
                    <a:lnTo>
                      <a:pt x="0" y="0"/>
                    </a:lnTo>
                    <a:close/>
                  </a:path>
                </a:pathLst>
              </a:cu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kern="120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Departamento</a:t>
                </a:r>
                <a:r>
                  <a:rPr lang="es-MX" sz="1300" kern="1200" baseline="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 de </a:t>
                </a:r>
                <a:r>
                  <a:rPr lang="es-MX" sz="130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Gestión</a:t>
                </a:r>
                <a:endParaRPr lang="es-MX" sz="1300" kern="1200" baseline="0" dirty="0">
                  <a:solidFill>
                    <a:srgbClr val="404040"/>
                  </a:solidFill>
                  <a:latin typeface="AkzidenzGrotesk" panose="02000503050000020003" pitchFamily="2" charset="0"/>
                </a:endParaRP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latin typeface="AkzidenzGrotesk" panose="02000503050000020003" pitchFamily="2" charset="0"/>
                  </a:rPr>
                  <a:t>Lic. Karla Cristal Hernández Vásquez</a:t>
                </a:r>
                <a:endParaRPr lang="es-MX" sz="1300" b="0" kern="1200" dirty="0">
                  <a:solidFill>
                    <a:srgbClr val="404040"/>
                  </a:solidFill>
                  <a:latin typeface="AkzidenzGrotesk" panose="02000503050000020003" pitchFamily="2" charset="0"/>
                </a:endParaRPr>
              </a:p>
            </p:txBody>
          </p:sp>
          <p:sp>
            <p:nvSpPr>
              <p:cNvPr id="20" name="Forma libre: forma 19">
                <a:extLst>
                  <a:ext uri="{FF2B5EF4-FFF2-40B4-BE49-F238E27FC236}">
                    <a16:creationId xmlns:a16="http://schemas.microsoft.com/office/drawing/2014/main" id="{109F5955-E551-4110-8636-E725CD2F6638}"/>
                  </a:ext>
                </a:extLst>
              </p:cNvPr>
              <p:cNvSpPr/>
              <p:nvPr/>
            </p:nvSpPr>
            <p:spPr>
              <a:xfrm>
                <a:off x="3996773" y="4088599"/>
                <a:ext cx="1810012" cy="832038"/>
              </a:xfrm>
              <a:custGeom>
                <a:avLst/>
                <a:gdLst>
                  <a:gd name="connsiteX0" fmla="*/ 0 w 1810012"/>
                  <a:gd name="connsiteY0" fmla="*/ 0 h 832038"/>
                  <a:gd name="connsiteX1" fmla="*/ 1810012 w 1810012"/>
                  <a:gd name="connsiteY1" fmla="*/ 0 h 832038"/>
                  <a:gd name="connsiteX2" fmla="*/ 1810012 w 1810012"/>
                  <a:gd name="connsiteY2" fmla="*/ 832038 h 832038"/>
                  <a:gd name="connsiteX3" fmla="*/ 0 w 1810012"/>
                  <a:gd name="connsiteY3" fmla="*/ 832038 h 832038"/>
                  <a:gd name="connsiteX4" fmla="*/ 0 w 1810012"/>
                  <a:gd name="connsiteY4" fmla="*/ 0 h 83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0012" h="832038">
                    <a:moveTo>
                      <a:pt x="0" y="0"/>
                    </a:moveTo>
                    <a:lnTo>
                      <a:pt x="1810012" y="0"/>
                    </a:lnTo>
                    <a:lnTo>
                      <a:pt x="1810012" y="832038"/>
                    </a:lnTo>
                    <a:lnTo>
                      <a:pt x="0" y="832038"/>
                    </a:lnTo>
                    <a:lnTo>
                      <a:pt x="0" y="0"/>
                    </a:lnTo>
                    <a:close/>
                  </a:path>
                </a:pathLst>
              </a:cu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kern="120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Departamento</a:t>
                </a:r>
                <a:r>
                  <a:rPr lang="es-MX" sz="1300" kern="1200" baseline="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 de </a:t>
                </a:r>
                <a:r>
                  <a:rPr lang="es-MX" sz="1300" dirty="0">
                    <a:solidFill>
                      <a:srgbClr val="404040"/>
                    </a:solidFill>
                    <a:latin typeface="AkzidenzGrotesk" panose="02000503050000020003" pitchFamily="2" charset="0"/>
                  </a:rPr>
                  <a:t>Atención</a:t>
                </a:r>
                <a:endParaRPr lang="es-MX" sz="1300" b="1" kern="1200" dirty="0">
                  <a:latin typeface="AkzidenzGrotesk" panose="02000503050000020003" pitchFamily="2" charset="0"/>
                </a:endParaRP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latin typeface="AkzidenzGrotesk" panose="02000503050000020003" pitchFamily="2" charset="0"/>
                  </a:rPr>
                  <a:t>C. Carmen María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latin typeface="AkzidenzGrotesk" panose="02000503050000020003" pitchFamily="2" charset="0"/>
                  </a:rPr>
                  <a:t>Pérez Castillo</a:t>
                </a:r>
                <a:endParaRPr lang="es-MX" sz="1300" b="0" kern="1200" dirty="0">
                  <a:solidFill>
                    <a:srgbClr val="404040"/>
                  </a:solidFill>
                  <a:latin typeface="AkzidenzGrotesk" panose="02000503050000020003" pitchFamily="2" charset="0"/>
                </a:endParaRPr>
              </a:p>
            </p:txBody>
          </p:sp>
          <p:sp>
            <p:nvSpPr>
              <p:cNvPr id="21" name="Forma libre: forma 20">
                <a:extLst>
                  <a:ext uri="{FF2B5EF4-FFF2-40B4-BE49-F238E27FC236}">
                    <a16:creationId xmlns:a16="http://schemas.microsoft.com/office/drawing/2014/main" id="{C99EFFBB-451A-434C-91CA-93B19FF0E1C8}"/>
                  </a:ext>
                </a:extLst>
              </p:cNvPr>
              <p:cNvSpPr/>
              <p:nvPr/>
            </p:nvSpPr>
            <p:spPr>
              <a:xfrm>
                <a:off x="6077730" y="4088599"/>
                <a:ext cx="2027296" cy="841147"/>
              </a:xfrm>
              <a:custGeom>
                <a:avLst/>
                <a:gdLst>
                  <a:gd name="connsiteX0" fmla="*/ 0 w 2027296"/>
                  <a:gd name="connsiteY0" fmla="*/ 0 h 841147"/>
                  <a:gd name="connsiteX1" fmla="*/ 2027296 w 2027296"/>
                  <a:gd name="connsiteY1" fmla="*/ 0 h 841147"/>
                  <a:gd name="connsiteX2" fmla="*/ 2027296 w 2027296"/>
                  <a:gd name="connsiteY2" fmla="*/ 841147 h 841147"/>
                  <a:gd name="connsiteX3" fmla="*/ 0 w 2027296"/>
                  <a:gd name="connsiteY3" fmla="*/ 841147 h 841147"/>
                  <a:gd name="connsiteX4" fmla="*/ 0 w 2027296"/>
                  <a:gd name="connsiteY4" fmla="*/ 0 h 84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7296" h="841147">
                    <a:moveTo>
                      <a:pt x="0" y="0"/>
                    </a:moveTo>
                    <a:lnTo>
                      <a:pt x="2027296" y="0"/>
                    </a:lnTo>
                    <a:lnTo>
                      <a:pt x="2027296" y="841147"/>
                    </a:lnTo>
                    <a:lnTo>
                      <a:pt x="0" y="841147"/>
                    </a:lnTo>
                    <a:lnTo>
                      <a:pt x="0" y="0"/>
                    </a:lnTo>
                    <a:close/>
                  </a:path>
                </a:pathLst>
              </a:cu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latin typeface="AkzidenzGrotesk" panose="02000503050000020003" pitchFamily="2" charset="0"/>
                  </a:rPr>
                  <a:t> Departamento de Enlace y Vinculación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latin typeface="AkzidenzGrotesk" panose="02000503050000020003" pitchFamily="2" charset="0"/>
                  </a:rPr>
                  <a:t>Lic. Elizabeth Maldonado Góngora</a:t>
                </a:r>
                <a:endParaRPr lang="es-MX" sz="1300" b="0" kern="1200" dirty="0">
                  <a:solidFill>
                    <a:srgbClr val="404040"/>
                  </a:solidFill>
                  <a:latin typeface="Akzidenz-Grotesk BQ Light" pitchFamily="50" charset="0"/>
                </a:endParaRPr>
              </a:p>
            </p:txBody>
          </p:sp>
          <p:sp>
            <p:nvSpPr>
              <p:cNvPr id="22" name="Forma libre: forma 21">
                <a:extLst>
                  <a:ext uri="{FF2B5EF4-FFF2-40B4-BE49-F238E27FC236}">
                    <a16:creationId xmlns:a16="http://schemas.microsoft.com/office/drawing/2014/main" id="{3234FED5-2713-49BB-9D18-C3A40687B9FC}"/>
                  </a:ext>
                </a:extLst>
              </p:cNvPr>
              <p:cNvSpPr/>
              <p:nvPr/>
            </p:nvSpPr>
            <p:spPr>
              <a:xfrm>
                <a:off x="8375971" y="4088599"/>
                <a:ext cx="2071925" cy="825116"/>
              </a:xfrm>
              <a:custGeom>
                <a:avLst/>
                <a:gdLst>
                  <a:gd name="connsiteX0" fmla="*/ 0 w 2071925"/>
                  <a:gd name="connsiteY0" fmla="*/ 0 h 825116"/>
                  <a:gd name="connsiteX1" fmla="*/ 2071925 w 2071925"/>
                  <a:gd name="connsiteY1" fmla="*/ 0 h 825116"/>
                  <a:gd name="connsiteX2" fmla="*/ 2071925 w 2071925"/>
                  <a:gd name="connsiteY2" fmla="*/ 825116 h 825116"/>
                  <a:gd name="connsiteX3" fmla="*/ 0 w 2071925"/>
                  <a:gd name="connsiteY3" fmla="*/ 825116 h 825116"/>
                  <a:gd name="connsiteX4" fmla="*/ 0 w 2071925"/>
                  <a:gd name="connsiteY4" fmla="*/ 0 h 825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1925" h="825116">
                    <a:moveTo>
                      <a:pt x="0" y="0"/>
                    </a:moveTo>
                    <a:lnTo>
                      <a:pt x="2071925" y="0"/>
                    </a:lnTo>
                    <a:lnTo>
                      <a:pt x="2071925" y="825116"/>
                    </a:lnTo>
                    <a:lnTo>
                      <a:pt x="0" y="825116"/>
                    </a:lnTo>
                    <a:lnTo>
                      <a:pt x="0" y="0"/>
                    </a:lnTo>
                    <a:close/>
                  </a:path>
                </a:pathLst>
              </a:cu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1" kern="1200" dirty="0">
                    <a:latin typeface="AkzidenzGrotesk" panose="02000503050000020003" pitchFamily="2" charset="0"/>
                  </a:rPr>
                  <a:t> </a:t>
                </a:r>
                <a:r>
                  <a:rPr lang="es-MX" sz="1300" b="0" kern="1200" dirty="0">
                    <a:latin typeface="AkzidenzGrotesk" panose="02000503050000020003" pitchFamily="2" charset="0"/>
                  </a:rPr>
                  <a:t>Departamento De Organización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latin typeface="AkzidenzGrotesk" panose="02000503050000020003" pitchFamily="2" charset="0"/>
                  </a:rPr>
                  <a:t>Lic. Diana Julia Sánchez Álvarez</a:t>
                </a:r>
                <a:endParaRPr lang="es-MX" sz="1300" b="0" kern="1200" dirty="0">
                  <a:solidFill>
                    <a:srgbClr val="404040"/>
                  </a:solidFill>
                  <a:latin typeface="Akzidenz-Grotesk BQ Light" pitchFamily="50" charset="0"/>
                </a:endParaRPr>
              </a:p>
            </p:txBody>
          </p:sp>
          <p:sp>
            <p:nvSpPr>
              <p:cNvPr id="23" name="Forma libre: forma 22">
                <a:extLst>
                  <a:ext uri="{FF2B5EF4-FFF2-40B4-BE49-F238E27FC236}">
                    <a16:creationId xmlns:a16="http://schemas.microsoft.com/office/drawing/2014/main" id="{2BAD56B3-3582-4064-B843-A01E06B05820}"/>
                  </a:ext>
                </a:extLst>
              </p:cNvPr>
              <p:cNvSpPr/>
              <p:nvPr/>
            </p:nvSpPr>
            <p:spPr>
              <a:xfrm>
                <a:off x="2856871" y="2733148"/>
                <a:ext cx="2810507" cy="645105"/>
              </a:xfrm>
              <a:custGeom>
                <a:avLst/>
                <a:gdLst>
                  <a:gd name="connsiteX0" fmla="*/ 0 w 2810507"/>
                  <a:gd name="connsiteY0" fmla="*/ 0 h 645105"/>
                  <a:gd name="connsiteX1" fmla="*/ 2810507 w 2810507"/>
                  <a:gd name="connsiteY1" fmla="*/ 0 h 645105"/>
                  <a:gd name="connsiteX2" fmla="*/ 2810507 w 2810507"/>
                  <a:gd name="connsiteY2" fmla="*/ 645105 h 645105"/>
                  <a:gd name="connsiteX3" fmla="*/ 0 w 2810507"/>
                  <a:gd name="connsiteY3" fmla="*/ 645105 h 645105"/>
                  <a:gd name="connsiteX4" fmla="*/ 0 w 2810507"/>
                  <a:gd name="connsiteY4" fmla="*/ 0 h 645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0507" h="645105">
                    <a:moveTo>
                      <a:pt x="0" y="0"/>
                    </a:moveTo>
                    <a:lnTo>
                      <a:pt x="2810507" y="0"/>
                    </a:lnTo>
                    <a:lnTo>
                      <a:pt x="2810507" y="645105"/>
                    </a:lnTo>
                    <a:lnTo>
                      <a:pt x="0" y="645105"/>
                    </a:lnTo>
                    <a:lnTo>
                      <a:pt x="0" y="0"/>
                    </a:lnTo>
                    <a:close/>
                  </a:path>
                </a:pathLst>
              </a:custGeom>
              <a:ln w="12700">
                <a:solidFill>
                  <a:srgbClr val="91722E"/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kzidenzGrotesk" panose="02000503050000020003" pitchFamily="2" charset="0"/>
                  </a:rPr>
                  <a:t>Subdirección de 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kzidenzGrotesk" panose="02000503050000020003" pitchFamily="2" charset="0"/>
                  </a:rPr>
                  <a:t>Atención y Gestión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kzidenzGrotesk" panose="02000503050000020003" pitchFamily="2" charset="0"/>
                  </a:rPr>
                  <a:t>C. Ana Lucero Calvillo Herrera</a:t>
                </a:r>
                <a:endParaRPr lang="es-MX" sz="1300" b="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kzidenz-Grotesk BQ Light" pitchFamily="50" charset="0"/>
                </a:endParaRPr>
              </a:p>
            </p:txBody>
          </p:sp>
          <p:sp>
            <p:nvSpPr>
              <p:cNvPr id="24" name="Forma libre: forma 23">
                <a:extLst>
                  <a:ext uri="{FF2B5EF4-FFF2-40B4-BE49-F238E27FC236}">
                    <a16:creationId xmlns:a16="http://schemas.microsoft.com/office/drawing/2014/main" id="{8429BDDC-7450-472C-B199-FF2A0EA5FD1E}"/>
                  </a:ext>
                </a:extLst>
              </p:cNvPr>
              <p:cNvSpPr/>
              <p:nvPr/>
            </p:nvSpPr>
            <p:spPr>
              <a:xfrm>
                <a:off x="6726423" y="2733148"/>
                <a:ext cx="3017405" cy="645105"/>
              </a:xfrm>
              <a:custGeom>
                <a:avLst/>
                <a:gdLst>
                  <a:gd name="connsiteX0" fmla="*/ 0 w 3017405"/>
                  <a:gd name="connsiteY0" fmla="*/ 0 h 645105"/>
                  <a:gd name="connsiteX1" fmla="*/ 3017405 w 3017405"/>
                  <a:gd name="connsiteY1" fmla="*/ 0 h 645105"/>
                  <a:gd name="connsiteX2" fmla="*/ 3017405 w 3017405"/>
                  <a:gd name="connsiteY2" fmla="*/ 645105 h 645105"/>
                  <a:gd name="connsiteX3" fmla="*/ 0 w 3017405"/>
                  <a:gd name="connsiteY3" fmla="*/ 645105 h 645105"/>
                  <a:gd name="connsiteX4" fmla="*/ 0 w 3017405"/>
                  <a:gd name="connsiteY4" fmla="*/ 0 h 645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7405" h="645105">
                    <a:moveTo>
                      <a:pt x="0" y="0"/>
                    </a:moveTo>
                    <a:lnTo>
                      <a:pt x="3017405" y="0"/>
                    </a:lnTo>
                    <a:lnTo>
                      <a:pt x="3017405" y="645105"/>
                    </a:lnTo>
                    <a:lnTo>
                      <a:pt x="0" y="645105"/>
                    </a:lnTo>
                    <a:lnTo>
                      <a:pt x="0" y="0"/>
                    </a:lnTo>
                    <a:close/>
                  </a:path>
                </a:pathLst>
              </a:custGeom>
              <a:ln w="12700">
                <a:solidFill>
                  <a:srgbClr val="91722E"/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kzidenzGrotesk" panose="02000503050000020003" pitchFamily="2" charset="0"/>
                  </a:rPr>
                  <a:t>Subdirección de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kzidenzGrotesk" panose="02000503050000020003" pitchFamily="2" charset="0"/>
                  </a:rPr>
                  <a:t>Organización y Vinculación </a:t>
                </a:r>
              </a:p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MX" sz="1300" b="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kzidenzGrotesk" panose="02000503050000020003" pitchFamily="2" charset="0"/>
                  </a:rPr>
                  <a:t>Lic. Pryscilla Alexandra Nájera Calderón </a:t>
                </a:r>
                <a:endParaRPr lang="es-MX" sz="1300" b="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kzidenz-Grotesk BQ Light" pitchFamily="50" charset="0"/>
                </a:endParaRPr>
              </a:p>
            </p:txBody>
          </p:sp>
        </p:grp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0954B1E4-A523-49F2-8518-07E036B9F845}"/>
                </a:ext>
              </a:extLst>
            </p:cNvPr>
            <p:cNvCxnSpPr>
              <a:cxnSpLocks/>
            </p:cNvCxnSpPr>
            <p:nvPr/>
          </p:nvCxnSpPr>
          <p:spPr>
            <a:xfrm>
              <a:off x="6098471" y="1761009"/>
              <a:ext cx="0" cy="1485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67245F03-D7EB-40A2-B124-5DF935807F03}"/>
                </a:ext>
              </a:extLst>
            </p:cNvPr>
            <p:cNvCxnSpPr/>
            <p:nvPr/>
          </p:nvCxnSpPr>
          <p:spPr>
            <a:xfrm>
              <a:off x="5561245" y="3246222"/>
              <a:ext cx="11347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5ED8E30-03A9-40CF-9134-10407365EAD5}"/>
                </a:ext>
              </a:extLst>
            </p:cNvPr>
            <p:cNvCxnSpPr/>
            <p:nvPr/>
          </p:nvCxnSpPr>
          <p:spPr>
            <a:xfrm>
              <a:off x="2902688" y="3649060"/>
              <a:ext cx="0" cy="8871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34CBB337-3C32-44CD-982B-ED13ECD02124}"/>
                </a:ext>
              </a:extLst>
            </p:cNvPr>
            <p:cNvCxnSpPr/>
            <p:nvPr/>
          </p:nvCxnSpPr>
          <p:spPr>
            <a:xfrm>
              <a:off x="4803067" y="3649060"/>
              <a:ext cx="0" cy="8871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EAE40EFC-F7F8-45EF-9475-DB45C7F044F5}"/>
                </a:ext>
              </a:extLst>
            </p:cNvPr>
            <p:cNvCxnSpPr/>
            <p:nvPr/>
          </p:nvCxnSpPr>
          <p:spPr>
            <a:xfrm>
              <a:off x="7166344" y="3649060"/>
              <a:ext cx="0" cy="8871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7F3A6EBC-E784-46A9-B35D-FEEFCDD37EC5}"/>
                </a:ext>
              </a:extLst>
            </p:cNvPr>
            <p:cNvCxnSpPr/>
            <p:nvPr/>
          </p:nvCxnSpPr>
          <p:spPr>
            <a:xfrm>
              <a:off x="9441712" y="3649060"/>
              <a:ext cx="0" cy="8871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0C3C2D0-3F91-4D14-B722-0B45D24E6A00}"/>
              </a:ext>
            </a:extLst>
          </p:cNvPr>
          <p:cNvCxnSpPr/>
          <p:nvPr/>
        </p:nvCxnSpPr>
        <p:spPr>
          <a:xfrm flipH="1">
            <a:off x="2945219" y="2817628"/>
            <a:ext cx="17026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DB165E7E-34F3-4889-BBF4-3654A94DEA22}"/>
              </a:ext>
            </a:extLst>
          </p:cNvPr>
          <p:cNvSpPr/>
          <p:nvPr/>
        </p:nvSpPr>
        <p:spPr>
          <a:xfrm>
            <a:off x="865961" y="2286776"/>
            <a:ext cx="2123552" cy="756951"/>
          </a:xfrm>
          <a:custGeom>
            <a:avLst/>
            <a:gdLst>
              <a:gd name="connsiteX0" fmla="*/ 0 w 1981726"/>
              <a:gd name="connsiteY0" fmla="*/ 0 h 834844"/>
              <a:gd name="connsiteX1" fmla="*/ 1981726 w 1981726"/>
              <a:gd name="connsiteY1" fmla="*/ 0 h 834844"/>
              <a:gd name="connsiteX2" fmla="*/ 1981726 w 1981726"/>
              <a:gd name="connsiteY2" fmla="*/ 834844 h 834844"/>
              <a:gd name="connsiteX3" fmla="*/ 0 w 1981726"/>
              <a:gd name="connsiteY3" fmla="*/ 834844 h 834844"/>
              <a:gd name="connsiteX4" fmla="*/ 0 w 1981726"/>
              <a:gd name="connsiteY4" fmla="*/ 0 h 8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726" h="834844">
                <a:moveTo>
                  <a:pt x="0" y="0"/>
                </a:moveTo>
                <a:lnTo>
                  <a:pt x="1981726" y="0"/>
                </a:lnTo>
                <a:lnTo>
                  <a:pt x="1981726" y="834844"/>
                </a:lnTo>
                <a:lnTo>
                  <a:pt x="0" y="83484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300" baseline="0" dirty="0">
                <a:solidFill>
                  <a:srgbClr val="404040"/>
                </a:solidFill>
                <a:latin typeface="AkzidenzGrotesk" panose="02000503050000020003" pitchFamily="2" charset="0"/>
              </a:rPr>
              <a:t>Unidad de Mejora 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300" baseline="0" dirty="0">
                <a:solidFill>
                  <a:srgbClr val="404040"/>
                </a:solidFill>
                <a:latin typeface="AkzidenzGrotesk" panose="02000503050000020003" pitchFamily="2" charset="0"/>
              </a:rPr>
              <a:t>Regulatoria</a:t>
            </a:r>
            <a:endParaRPr lang="es-MX" sz="1300" kern="1200" baseline="0" dirty="0">
              <a:solidFill>
                <a:srgbClr val="404040"/>
              </a:solidFill>
              <a:latin typeface="AkzidenzGrotesk" panose="0200050305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AkzidenzGrotesk</vt:lpstr>
      <vt:lpstr>Akzidenz-Grotesk BQ Light</vt:lpstr>
      <vt:lpstr>Akzidenz-Grotesk BQ Super</vt:lpstr>
      <vt:lpstr>Arial</vt:lpstr>
      <vt:lpstr>Calibri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SCHMELING</cp:lastModifiedBy>
  <cp:revision>22</cp:revision>
  <cp:lastPrinted>2022-04-26T15:43:29Z</cp:lastPrinted>
  <dcterms:created xsi:type="dcterms:W3CDTF">2018-11-08T14:50:53Z</dcterms:created>
  <dcterms:modified xsi:type="dcterms:W3CDTF">2022-06-21T17:19:02Z</dcterms:modified>
</cp:coreProperties>
</file>