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FD2A-CA34-44B8-83BF-502796CDCA24}" type="datetimeFigureOut">
              <a:rPr lang="es-MX" smtClean="0"/>
              <a:pPr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86C8-BF41-4997-A8F8-67E4641B721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12" name="11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13" name="12 Imagen" descr="Logo Centro 2021-202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1196752"/>
            <a:ext cx="8229600" cy="4675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 LA DIRECCIÓN DE PROGRAMACIÓN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 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115.-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Correspondiente a la Dirección de Programación el despacho de los siguientes asuntos: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 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Coordinar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la instalación y operación de las instancias de planeación para el desarrollo municipal y la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elaboración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del Plan Municipal de Desarrollo;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Fomentar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la coordinación entre los gobiernos municipal, estatal y federal, así como entre los sectores social y privado, a través del Comité de Planeación para el Desarrollo del Municipio, para la instrumentación a nivel municipal de los planes de desarrollo municipal, estatal y federal;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Establecer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y actualizar el sistema de presupuesto conforme a los lineamientos que emita el Consejo Nacional de Armonización Contable (CONAC);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Analizar 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 integrar las propuestas de inversión que formulen las dependencias y órganos administrativos del Gobierno Municipal para elaborar el Programa Operativo Anual y los proyectos específicos que fije el Ayuntamiento;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8" name="7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9" name="8 Imagen" descr="Logo Centro 2021-202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39404"/>
          </a:xfrm>
        </p:spPr>
        <p:txBody>
          <a:bodyPr>
            <a:normAutofit fontScale="47500" lnSpcReduction="20000"/>
          </a:bodyPr>
          <a:lstStyle/>
          <a:p>
            <a:pPr marL="571500" indent="-571500" algn="just">
              <a:lnSpc>
                <a:spcPct val="120000"/>
              </a:lnSpc>
              <a:buFont typeface="+mj-lt"/>
              <a:buAutoNum type="romanUcPeriod" startAt="5"/>
              <a:defRPr/>
            </a:pPr>
            <a:r>
              <a:rPr lang="es-MX" sz="34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Proponer </a:t>
            </a:r>
            <a:r>
              <a:rPr lang="es-MX" sz="34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al Presidente Municipal los programas de inversión, acciones, estructuras financieras y fuentes de financiamiento; a fin de apoyar los criterios respectivos en la formulación del Presupuesto de Egresos Anual;  </a:t>
            </a:r>
          </a:p>
          <a:p>
            <a:pPr marL="571500" indent="-571500" algn="just">
              <a:lnSpc>
                <a:spcPct val="120000"/>
              </a:lnSpc>
              <a:buFont typeface="+mj-lt"/>
              <a:buAutoNum type="romanUcPeriod" startAt="5"/>
              <a:defRPr/>
            </a:pPr>
            <a:r>
              <a:rPr lang="es-MX" sz="34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Aprobar </a:t>
            </a:r>
            <a:r>
              <a:rPr lang="es-MX" sz="34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las adecuaciones presupuestarias, que permitan alcanzar de manera eficaz y eficiente los objetivos de los programas y proyectos del presupuesto de egresos municipal, así como las afectaciones derivadas del ejercicio del mismo; </a:t>
            </a:r>
          </a:p>
          <a:p>
            <a:pPr marL="571500" indent="-571500" algn="just">
              <a:lnSpc>
                <a:spcPct val="120000"/>
              </a:lnSpc>
              <a:buFont typeface="+mj-lt"/>
              <a:buAutoNum type="romanUcPeriod" startAt="5"/>
              <a:defRPr/>
            </a:pPr>
            <a:r>
              <a:rPr lang="es-MX" sz="34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Emitir </a:t>
            </a:r>
            <a:r>
              <a:rPr lang="es-MX" sz="34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los oficios de adecuación o afectación presupuestal, así como las cédulas de planeación y programación presupuestaria;  </a:t>
            </a:r>
          </a:p>
          <a:p>
            <a:pPr marL="571500" indent="-571500" algn="just">
              <a:lnSpc>
                <a:spcPct val="120000"/>
              </a:lnSpc>
              <a:buFont typeface="+mj-lt"/>
              <a:buAutoNum type="romanUcPeriod" startAt="5"/>
              <a:defRPr/>
            </a:pPr>
            <a:r>
              <a:rPr lang="es-MX" sz="34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Realizar </a:t>
            </a:r>
            <a:r>
              <a:rPr lang="es-MX" sz="34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las tareas de control y seguimiento programático y presupuestal en la ejecución de los programas de inversión y acciones municipales y concertadas conforme a la normatividad; </a:t>
            </a:r>
          </a:p>
          <a:p>
            <a:pPr marL="571500" indent="-571500" algn="just">
              <a:lnSpc>
                <a:spcPct val="120000"/>
              </a:lnSpc>
              <a:buFont typeface="+mj-lt"/>
              <a:buAutoNum type="romanUcPeriod" startAt="5"/>
              <a:defRPr/>
            </a:pPr>
            <a:r>
              <a:rPr lang="es-MX" sz="34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Apoyar </a:t>
            </a:r>
            <a:r>
              <a:rPr lang="es-MX" sz="34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las actividades que en materia de investigación y asesoría para la planeación, realicen las dependencias y órganos administrativos del Gobierno Municipal;  </a:t>
            </a:r>
          </a:p>
          <a:p>
            <a:pPr marL="571500" indent="-571500" algn="just">
              <a:lnSpc>
                <a:spcPct val="120000"/>
              </a:lnSpc>
              <a:buFont typeface="+mj-lt"/>
              <a:buAutoNum type="romanUcPeriod" startAt="5"/>
              <a:defRPr/>
            </a:pPr>
            <a:r>
              <a:rPr lang="es-MX" sz="34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Establecer </a:t>
            </a:r>
            <a:r>
              <a:rPr lang="es-MX" sz="34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los lineamientos a que deberán sujetarse las dependencias del Municipio, para el seguimiento y evaluación del Plan Municipal de Desarrollo; 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1856504"/>
            <a:ext cx="8229600" cy="3804744"/>
          </a:xfrm>
        </p:spPr>
        <p:txBody>
          <a:bodyPr vert="horz" lIns="91440" tIns="45720" rIns="91440" bIns="45720" rtlCol="0">
            <a:normAutofit/>
          </a:bodyPr>
          <a:lstStyle/>
          <a:p>
            <a:pPr marL="400050" indent="-400050" algn="just">
              <a:buFont typeface="+mj-lt"/>
              <a:buAutoNum type="romanUcPeriod" startAt="11"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Generar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la información programática presupuestal que sirva de base para el informe anual que debe rendir el Presidente Municipal;  </a:t>
            </a:r>
          </a:p>
          <a:p>
            <a:pPr marL="400050" indent="-400050" algn="just">
              <a:buFont typeface="+mj-lt"/>
              <a:buAutoNum type="romanUcPeriod" startAt="11"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Verificar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que el ejercicio presupuestal se lleve conforme a las metas y los períodos de ejecución programados e informar a las dependencias ejecutoras y a la Contraloría Municipal de las observaciones encontradas;  </a:t>
            </a:r>
          </a:p>
          <a:p>
            <a:pPr marL="400050" indent="-400050" algn="just">
              <a:buFont typeface="+mj-lt"/>
              <a:buAutoNum type="romanUcPeriod" startAt="11"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Participar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en los programas para la modernización y simplificación de los sistemas administrativos del Gobierno Municipal; e </a:t>
            </a:r>
          </a:p>
          <a:p>
            <a:pPr marL="400050" indent="-400050" algn="just">
              <a:buFont typeface="+mj-lt"/>
              <a:buAutoNum type="romanUcPeriod" startAt="11"/>
            </a:pP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Informar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 la Comisión Edilicia de Programación, las adecuaciones al Presupuesto de Egresos Municipal; </a:t>
            </a:r>
          </a:p>
          <a:p>
            <a:pPr marL="400050" indent="-400050">
              <a:buNone/>
            </a:pP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 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pic>
        <p:nvPicPr>
          <p:cNvPr id="14" name="13 Imagen" descr="Logo Centro 2021-20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1722"/>
            <a:ext cx="2022687" cy="9810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12" name="11 Imagen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13" name="12 Imagen" descr="Logo Centro 2021-202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3804744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buNone/>
              <a:defRPr/>
            </a:pPr>
            <a:r>
              <a:rPr lang="es-MX" sz="1600" b="1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ARTÍCULO 116.- </a:t>
            </a:r>
            <a:r>
              <a:rPr lang="es-MX" sz="1600" dirty="0" smtClean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Para </a:t>
            </a: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el ejercicio de sus atribuciones, la Dirección de Programación contará con la siguiente estructura orgánica:</a:t>
            </a:r>
            <a:r>
              <a:rPr lang="es-MX" sz="1600" b="1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 </a:t>
            </a:r>
          </a:p>
          <a:p>
            <a:pPr algn="just">
              <a:buNone/>
              <a:defRPr/>
            </a:pPr>
            <a:endParaRPr lang="es-MX" sz="1600" b="1" dirty="0">
              <a:solidFill>
                <a:schemeClr val="tx1">
                  <a:tint val="75000"/>
                </a:schemeClr>
              </a:solidFill>
              <a:latin typeface="AkzidenzGrotesk" pitchFamily="2" charset="0"/>
            </a:endParaRPr>
          </a:p>
          <a:p>
            <a:pPr algn="just">
              <a:buAutoNum type="alphaLcParenR"/>
              <a:defRPr/>
            </a:pP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Unidad de Enlace Administrativo.</a:t>
            </a:r>
          </a:p>
          <a:p>
            <a:pPr algn="just">
              <a:buAutoNum type="alphaLcParenR"/>
              <a:defRPr/>
            </a:pP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Subdirección de Planeación. </a:t>
            </a:r>
          </a:p>
          <a:p>
            <a:pPr algn="just">
              <a:buAutoNum type="alphaLcParenR"/>
              <a:defRPr/>
            </a:pP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Subdirección de Programación.</a:t>
            </a:r>
          </a:p>
          <a:p>
            <a:pPr algn="just">
              <a:buAutoNum type="alphaLcParenR"/>
              <a:defRPr/>
            </a:pPr>
            <a:r>
              <a:rPr lang="es-MX" sz="16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Subdirección de Política Presupuestal.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110</Words>
  <Application>Microsoft Office PowerPoint</Application>
  <PresentationFormat>Presentación en pantalla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reavalos</cp:lastModifiedBy>
  <cp:revision>3</cp:revision>
  <dcterms:created xsi:type="dcterms:W3CDTF">2021-12-03T19:07:48Z</dcterms:created>
  <dcterms:modified xsi:type="dcterms:W3CDTF">2021-12-23T01:46:22Z</dcterms:modified>
</cp:coreProperties>
</file>