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70F77B-A04C-4EA2-A536-19415311FF9D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ADA538-FC4C-4D15-9CE4-2536CA47154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C6C1C-0BAE-4ACA-89B3-2FAEB0C05DF5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C6C1C-0BAE-4ACA-89B3-2FAEB0C05DF5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C6C1C-0BAE-4ACA-89B3-2FAEB0C05DF5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6DA9-EC1D-479C-80E1-6AFF14D513CB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7C84-24C1-4A5A-8824-FD511DB6B1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6DA9-EC1D-479C-80E1-6AFF14D513CB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7C84-24C1-4A5A-8824-FD511DB6B1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6DA9-EC1D-479C-80E1-6AFF14D513CB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7C84-24C1-4A5A-8824-FD511DB6B1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6DA9-EC1D-479C-80E1-6AFF14D513CB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7C84-24C1-4A5A-8824-FD511DB6B1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6DA9-EC1D-479C-80E1-6AFF14D513CB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7C84-24C1-4A5A-8824-FD511DB6B1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6DA9-EC1D-479C-80E1-6AFF14D513CB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7C84-24C1-4A5A-8824-FD511DB6B1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6DA9-EC1D-479C-80E1-6AFF14D513CB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7C84-24C1-4A5A-8824-FD511DB6B1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6DA9-EC1D-479C-80E1-6AFF14D513CB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7C84-24C1-4A5A-8824-FD511DB6B1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6DA9-EC1D-479C-80E1-6AFF14D513CB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7C84-24C1-4A5A-8824-FD511DB6B1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6DA9-EC1D-479C-80E1-6AFF14D513CB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7C84-24C1-4A5A-8824-FD511DB6B1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6DA9-EC1D-479C-80E1-6AFF14D513CB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7C84-24C1-4A5A-8824-FD511DB6B1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76DA9-EC1D-479C-80E1-6AFF14D513CB}" type="datetimeFigureOut">
              <a:rPr lang="es-MX" smtClean="0"/>
              <a:pPr/>
              <a:t>27/12/2021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77C84-24C1-4A5A-8824-FD511DB6B1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 Grupo"/>
          <p:cNvGrpSpPr/>
          <p:nvPr/>
        </p:nvGrpSpPr>
        <p:grpSpPr>
          <a:xfrm>
            <a:off x="0" y="0"/>
            <a:ext cx="9144000" cy="6858000"/>
            <a:chOff x="0" y="0"/>
            <a:chExt cx="9144000" cy="6885384"/>
          </a:xfrm>
        </p:grpSpPr>
        <p:pic>
          <p:nvPicPr>
            <p:cNvPr id="6" name="5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6919"/>
            <a:stretch>
              <a:fillRect/>
            </a:stretch>
          </p:blipFill>
          <p:spPr>
            <a:xfrm>
              <a:off x="0" y="0"/>
              <a:ext cx="9144000" cy="6885384"/>
            </a:xfrm>
            <a:prstGeom prst="rect">
              <a:avLst/>
            </a:prstGeom>
            <a:noFill/>
          </p:spPr>
        </p:pic>
        <p:pic>
          <p:nvPicPr>
            <p:cNvPr id="4" name="3 Imagen" descr="Logo Centro 2021-2024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504" y="72008"/>
              <a:ext cx="2022687" cy="984931"/>
            </a:xfrm>
            <a:prstGeom prst="rect">
              <a:avLst/>
            </a:prstGeom>
          </p:spPr>
        </p:pic>
      </p:grpSp>
      <p:sp>
        <p:nvSpPr>
          <p:cNvPr id="5" name="4 CuadroTexto"/>
          <p:cNvSpPr txBox="1"/>
          <p:nvPr/>
        </p:nvSpPr>
        <p:spPr>
          <a:xfrm>
            <a:off x="5508104" y="364594"/>
            <a:ext cx="3326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>
                    <a:lumMod val="50000"/>
                  </a:schemeClr>
                </a:solidFill>
                <a:latin typeface="AkzidenzGrotesk" pitchFamily="2" charset="0"/>
              </a:rPr>
              <a:t>Dirección de Programación</a:t>
            </a:r>
            <a:endParaRPr lang="es-MX" sz="2000" b="1" dirty="0">
              <a:solidFill>
                <a:schemeClr val="bg1">
                  <a:lumMod val="50000"/>
                </a:schemeClr>
              </a:solidFill>
              <a:latin typeface="AkzidenzGrotesk" pitchFamily="2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67544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Sección II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 </a:t>
            </a:r>
            <a:r>
              <a:rPr kumimoji="0" lang="es-MX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Subdirección de Programación</a:t>
            </a:r>
            <a:endParaRPr kumimoji="0" lang="es-MX" sz="15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kzidenzGrotesk" pitchFamily="2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kzidenzGrotesk" pitchFamily="2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Artículo 119</a:t>
            </a: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.- Competen al Subdirector de Programación las siguientes facultades y obligaciones: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kzidenzGrotesk" pitchFamily="2" charset="0"/>
            </a:endParaRP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romanUcPeriod"/>
              <a:tabLst/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Formular la apertura programática del Presupuesto de Egresos Municipal, conforme a los lineamientos del Consejo Nacional de Armonización Contable (CONAC);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romanUcPeriod"/>
              <a:tabLst/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Integrar la propuesta del anteproyecto de Presupuesto de Egresos del Municipio, de acuerdo a la Ley de Ingresos y a los objetivos, estrategias y líneas de acción fijadas en el Plan Municipal de Desarrollo; 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romanUcPeriod"/>
              <a:tabLst/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Analizar las propuestas de inversión, con el fin de que sean congruentes a los objetivos, estrategias y líneas de acción fijadas en el Plan Municipal de Desarrollo; </a:t>
            </a:r>
          </a:p>
          <a:p>
            <a:pPr marL="400050" indent="-400050" algn="just">
              <a:spcBef>
                <a:spcPct val="20000"/>
              </a:spcBef>
              <a:buFont typeface="Arial" pitchFamily="34" charset="0"/>
              <a:buAutoNum type="romanUcPeriod"/>
              <a:defRPr/>
            </a:pPr>
            <a:r>
              <a:rPr lang="es-MX" sz="16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Elaborar, registrar y tramitar los oficios de aprobación, adecuaciones y cédulas de planeación y programación presupuestarias de las acciones y proyectos aprobados por la Dirección de Programación; 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kzidenzGrotesk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 Grupo"/>
          <p:cNvGrpSpPr/>
          <p:nvPr/>
        </p:nvGrpSpPr>
        <p:grpSpPr>
          <a:xfrm>
            <a:off x="0" y="0"/>
            <a:ext cx="9144000" cy="6858000"/>
            <a:chOff x="0" y="0"/>
            <a:chExt cx="9144000" cy="6885384"/>
          </a:xfrm>
        </p:grpSpPr>
        <p:pic>
          <p:nvPicPr>
            <p:cNvPr id="6" name="5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6919"/>
            <a:stretch>
              <a:fillRect/>
            </a:stretch>
          </p:blipFill>
          <p:spPr>
            <a:xfrm>
              <a:off x="0" y="0"/>
              <a:ext cx="9144000" cy="6885384"/>
            </a:xfrm>
            <a:prstGeom prst="rect">
              <a:avLst/>
            </a:prstGeom>
            <a:noFill/>
          </p:spPr>
        </p:pic>
        <p:pic>
          <p:nvPicPr>
            <p:cNvPr id="4" name="3 Imagen" descr="Logo Centro 2021-2024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504" y="72008"/>
              <a:ext cx="2022687" cy="984931"/>
            </a:xfrm>
            <a:prstGeom prst="rect">
              <a:avLst/>
            </a:prstGeom>
          </p:spPr>
        </p:pic>
      </p:grpSp>
      <p:sp>
        <p:nvSpPr>
          <p:cNvPr id="5" name="4 CuadroTexto"/>
          <p:cNvSpPr txBox="1"/>
          <p:nvPr/>
        </p:nvSpPr>
        <p:spPr>
          <a:xfrm>
            <a:off x="5508104" y="364594"/>
            <a:ext cx="3326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>
                    <a:lumMod val="50000"/>
                  </a:schemeClr>
                </a:solidFill>
                <a:latin typeface="AkzidenzGrotesk" pitchFamily="2" charset="0"/>
              </a:rPr>
              <a:t>Dirección de Programación</a:t>
            </a:r>
            <a:endParaRPr lang="es-MX" sz="2000" b="1" dirty="0">
              <a:solidFill>
                <a:schemeClr val="bg1">
                  <a:lumMod val="50000"/>
                </a:schemeClr>
              </a:solidFill>
              <a:latin typeface="AkzidenzGrotesk" pitchFamily="2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67544" y="1052736"/>
            <a:ext cx="8208912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indent="-514350" algn="just">
              <a:lnSpc>
                <a:spcPct val="120000"/>
              </a:lnSpc>
              <a:spcBef>
                <a:spcPts val="600"/>
              </a:spcBef>
              <a:buFont typeface="+mj-lt"/>
              <a:buAutoNum type="romanUcPeriod" startAt="5"/>
              <a:defRPr/>
            </a:pPr>
            <a:r>
              <a:rPr lang="es-MX" sz="16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Elaborar </a:t>
            </a:r>
            <a:r>
              <a:rPr lang="es-MX" sz="16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los informes mensuales del estado del presupuesto de egresos para la integración de la Cuenta Pública; </a:t>
            </a:r>
          </a:p>
          <a:p>
            <a:pPr marL="514350" indent="-514350" algn="just">
              <a:lnSpc>
                <a:spcPct val="120000"/>
              </a:lnSpc>
              <a:spcBef>
                <a:spcPts val="600"/>
              </a:spcBef>
              <a:buFont typeface="+mj-lt"/>
              <a:buAutoNum type="romanUcPeriod" startAt="5"/>
              <a:defRPr/>
            </a:pPr>
            <a:r>
              <a:rPr lang="es-MX" sz="16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Elaborar </a:t>
            </a:r>
            <a:r>
              <a:rPr lang="es-MX" sz="16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el cierre del ejercicio del Presupuesto de Egresos Municipal; </a:t>
            </a:r>
          </a:p>
          <a:p>
            <a:pPr marL="514350" indent="-514350" algn="just">
              <a:lnSpc>
                <a:spcPct val="120000"/>
              </a:lnSpc>
              <a:spcBef>
                <a:spcPts val="600"/>
              </a:spcBef>
              <a:buFont typeface="+mj-lt"/>
              <a:buAutoNum type="romanUcPeriod" startAt="5"/>
              <a:defRPr/>
            </a:pPr>
            <a:r>
              <a:rPr lang="es-MX" sz="16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Coadyuvar </a:t>
            </a:r>
            <a:r>
              <a:rPr lang="es-MX" sz="16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con los informes presupuestales para la integración de la autoevaluación trimestral;</a:t>
            </a:r>
          </a:p>
          <a:p>
            <a:pPr marL="514350" indent="-514350" algn="just">
              <a:lnSpc>
                <a:spcPct val="120000"/>
              </a:lnSpc>
              <a:spcBef>
                <a:spcPts val="600"/>
              </a:spcBef>
              <a:buFont typeface="+mj-lt"/>
              <a:buAutoNum type="romanUcPeriod" startAt="5"/>
              <a:defRPr/>
            </a:pPr>
            <a:r>
              <a:rPr lang="es-MX" sz="16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Verificar </a:t>
            </a:r>
            <a:r>
              <a:rPr lang="es-MX" sz="16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que el ejercicio presupuestal se lleve conforme a las metas y los períodos de ejecución programados e informar al Titular de la Dirección de las observaciones encontradas;</a:t>
            </a:r>
          </a:p>
          <a:p>
            <a:pPr marL="514350" indent="-514350" algn="just">
              <a:lnSpc>
                <a:spcPct val="120000"/>
              </a:lnSpc>
              <a:spcBef>
                <a:spcPts val="600"/>
              </a:spcBef>
              <a:buFont typeface="+mj-lt"/>
              <a:buAutoNum type="romanUcPeriod" startAt="5"/>
              <a:defRPr/>
            </a:pPr>
            <a:r>
              <a:rPr lang="es-MX" sz="16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Elaborar </a:t>
            </a:r>
            <a:r>
              <a:rPr lang="es-MX" sz="16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el Informe trimestral de las adecuaciones al Programa Operativo Anual;</a:t>
            </a:r>
          </a:p>
          <a:p>
            <a:pPr marL="514350" indent="-514350" algn="just">
              <a:lnSpc>
                <a:spcPct val="120000"/>
              </a:lnSpc>
              <a:spcBef>
                <a:spcPts val="600"/>
              </a:spcBef>
              <a:buFont typeface="+mj-lt"/>
              <a:buAutoNum type="romanUcPeriod" startAt="5"/>
              <a:defRPr/>
            </a:pPr>
            <a:r>
              <a:rPr lang="es-MX" sz="16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Coordinarse </a:t>
            </a:r>
            <a:r>
              <a:rPr lang="es-MX" sz="16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con las dependencias ejecutoras para la elaboración de reportes e informes sobre la ejecución de los proyectos de inversión; </a:t>
            </a:r>
          </a:p>
          <a:p>
            <a:pPr marL="514350" indent="-514350" algn="just">
              <a:lnSpc>
                <a:spcPct val="120000"/>
              </a:lnSpc>
              <a:spcBef>
                <a:spcPts val="600"/>
              </a:spcBef>
              <a:buFont typeface="+mj-lt"/>
              <a:buAutoNum type="romanUcPeriod" startAt="5"/>
              <a:defRPr/>
            </a:pPr>
            <a:r>
              <a:rPr lang="es-MX" sz="16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Elaborar </a:t>
            </a:r>
            <a:r>
              <a:rPr lang="es-MX" sz="16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el consolidado de los programas de inversión para el Informe de Gobierno anual; </a:t>
            </a:r>
          </a:p>
          <a:p>
            <a:pPr marL="514350" indent="-514350" algn="just">
              <a:lnSpc>
                <a:spcPct val="120000"/>
              </a:lnSpc>
              <a:spcBef>
                <a:spcPts val="600"/>
              </a:spcBef>
              <a:buFont typeface="+mj-lt"/>
              <a:buAutoNum type="romanUcPeriod" startAt="5"/>
              <a:defRPr/>
            </a:pPr>
            <a:r>
              <a:rPr lang="es-MX" sz="16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Elaborar </a:t>
            </a:r>
            <a:r>
              <a:rPr lang="es-MX" sz="16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el informe de adecuaciones presupuestarias que la Dirección de Programación presenta a la Comisión Edilicia de Programación.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 Grupo"/>
          <p:cNvGrpSpPr/>
          <p:nvPr/>
        </p:nvGrpSpPr>
        <p:grpSpPr>
          <a:xfrm>
            <a:off x="0" y="0"/>
            <a:ext cx="9144000" cy="6858000"/>
            <a:chOff x="0" y="0"/>
            <a:chExt cx="9144000" cy="6885384"/>
          </a:xfrm>
        </p:grpSpPr>
        <p:pic>
          <p:nvPicPr>
            <p:cNvPr id="6" name="5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6919"/>
            <a:stretch>
              <a:fillRect/>
            </a:stretch>
          </p:blipFill>
          <p:spPr>
            <a:xfrm>
              <a:off x="0" y="0"/>
              <a:ext cx="9144000" cy="6885384"/>
            </a:xfrm>
            <a:prstGeom prst="rect">
              <a:avLst/>
            </a:prstGeom>
            <a:noFill/>
          </p:spPr>
        </p:pic>
        <p:pic>
          <p:nvPicPr>
            <p:cNvPr id="4" name="3 Imagen" descr="Logo Centro 2021-2024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504" y="72008"/>
              <a:ext cx="2022687" cy="984931"/>
            </a:xfrm>
            <a:prstGeom prst="rect">
              <a:avLst/>
            </a:prstGeom>
          </p:spPr>
        </p:pic>
      </p:grpSp>
      <p:sp>
        <p:nvSpPr>
          <p:cNvPr id="5" name="4 CuadroTexto"/>
          <p:cNvSpPr txBox="1"/>
          <p:nvPr/>
        </p:nvSpPr>
        <p:spPr>
          <a:xfrm>
            <a:off x="5508104" y="364594"/>
            <a:ext cx="3326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>
                    <a:lumMod val="50000"/>
                  </a:schemeClr>
                </a:solidFill>
                <a:latin typeface="AkzidenzGrotesk" pitchFamily="2" charset="0"/>
              </a:rPr>
              <a:t>Dirección de Programación</a:t>
            </a:r>
            <a:endParaRPr lang="es-MX" sz="2000" b="1" dirty="0">
              <a:solidFill>
                <a:schemeClr val="bg1">
                  <a:lumMod val="50000"/>
                </a:schemeClr>
              </a:solidFill>
              <a:latin typeface="AkzidenzGrotesk" pitchFamily="2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67544" y="1412776"/>
            <a:ext cx="8229600" cy="2824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Artículo 120</a:t>
            </a: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.- Para el ejercicio de sus atribuciones la Subdirección de Programación contará con las siguientes unidades administrativas: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kzidenzGrotesk" pitchFamily="2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a) Departamento de Recursos Ordinarios.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b) Departamento de Recursos Federales.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c) Departamento de Documentación y Análisis. </a:t>
            </a:r>
            <a:endParaRPr kumimoji="0" lang="es-MX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kzidenzGrotesk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332</Words>
  <Application>Microsoft Office PowerPoint</Application>
  <PresentationFormat>Presentación en pantalla (4:3)</PresentationFormat>
  <Paragraphs>28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reavalos</dc:creator>
  <cp:lastModifiedBy>reavalos</cp:lastModifiedBy>
  <cp:revision>2</cp:revision>
  <dcterms:created xsi:type="dcterms:W3CDTF">2021-12-23T01:15:23Z</dcterms:created>
  <dcterms:modified xsi:type="dcterms:W3CDTF">2021-12-27T21:11:19Z</dcterms:modified>
</cp:coreProperties>
</file>