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72E"/>
    <a:srgbClr val="751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096" autoAdjust="0"/>
  </p:normalViewPr>
  <p:slideViewPr>
    <p:cSldViewPr snapToGrid="0" snapToObjects="1"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50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51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4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5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29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6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31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65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79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44C3-74DF-8C40-8D09-255A03C9FFED}" type="datetimeFigureOut">
              <a:rPr lang="es-ES" smtClean="0"/>
              <a:t>07/09/2022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4E87-D89B-F94F-B16A-573A6902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55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8129" y="383261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B2272E"/>
                </a:solidFill>
                <a:latin typeface="Akzidenz-Grotesk BQ" pitchFamily="50" charset="0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01848" y="642350"/>
            <a:ext cx="4922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" pitchFamily="50" charset="0"/>
                <a:cs typeface="Gotham-Book"/>
              </a:rPr>
              <a:t>Coordinación del Sistema de Agua y Saneamiento.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00307"/>
              </p:ext>
            </p:extLst>
          </p:nvPr>
        </p:nvGraphicFramePr>
        <p:xfrm>
          <a:off x="516819" y="1269026"/>
          <a:ext cx="7884208" cy="4844695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4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991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Fotografía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Nombre del Funcionario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Cargo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Correo institucional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Teléfono de oficina y ext.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286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Ing. Carlos Gonzáles Rubio de León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Coordinador del S.A.S</a:t>
                      </a:r>
                    </a:p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carlos.gonzalez.@villahermosa.gob.mx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kzidenz-Grotesk BQ" pitchFamily="50" charset="0"/>
                          <a:ea typeface="+mn-ea"/>
                          <a:cs typeface="+mn-cs"/>
                        </a:rPr>
                        <a:t>(993)315-15-15</a:t>
                      </a:r>
                    </a:p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341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Ing. Evaristo del Carmen Magaña Baños.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Subcoordinador de Operación.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evaristo.magana@villahermosa.gob.mx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(993)315-15-15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258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Ing. Epifanio Reyes Castellanos.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Subcoordinador de Infraestructura.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epifanio.reyes@villahermosa.gob.mx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3-15-12-26 y 27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819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Ing. Melisa Sánchez Zacarías.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Subcoordinadora </a:t>
                      </a:r>
                      <a:r>
                        <a:rPr lang="es-ES" sz="1100" b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de Estudios y Proyectos</a:t>
                      </a:r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melisa.sanchez@villahermosa.gob.mx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kzidenz-Grotesk BQ" pitchFamily="50" charset="0"/>
                          <a:ea typeface="+mn-ea"/>
                          <a:cs typeface="+mn-cs"/>
                        </a:rPr>
                        <a:t>(993)315-15-15</a:t>
                      </a: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91DA375-7C8E-4181-B6D4-DC80954F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8" y="5380242"/>
            <a:ext cx="966509" cy="9866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E4EC38-9FC2-4AFA-8132-E9F65AEEF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8" y="4232874"/>
            <a:ext cx="903249" cy="10033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33250A-C862-465E-8649-0C3D582AB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94" t="25365" r="13577" b="23649"/>
          <a:stretch/>
        </p:blipFill>
        <p:spPr>
          <a:xfrm>
            <a:off x="516818" y="3056872"/>
            <a:ext cx="966509" cy="1003307"/>
          </a:xfrm>
          <a:prstGeom prst="rect">
            <a:avLst/>
          </a:prstGeom>
        </p:spPr>
      </p:pic>
      <p:pic>
        <p:nvPicPr>
          <p:cNvPr id="19" name="15 Imagen">
            <a:extLst>
              <a:ext uri="{FF2B5EF4-FFF2-40B4-BE49-F238E27FC236}">
                <a16:creationId xmlns:a16="http://schemas.microsoft.com/office/drawing/2014/main" id="{33CE36BA-5A1C-479D-B63D-1CE073CB0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56" y="537149"/>
            <a:ext cx="1724660" cy="5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9A46C3-F30C-45A0-89F7-FE5F0A997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06" y="1944166"/>
            <a:ext cx="869731" cy="10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8129" y="383261"/>
            <a:ext cx="3652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B2272E"/>
                </a:solidFill>
                <a:effectLst/>
                <a:uLnTx/>
                <a:uFillTx/>
                <a:latin typeface="Akzidenz-Grotesk BQ" pitchFamily="50" charset="0"/>
                <a:ea typeface="+mn-ea"/>
                <a:cs typeface="Gotham-Bold"/>
              </a:rPr>
              <a:t>DIRECTORIO DE FUNCIONARIOS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01848" y="642350"/>
            <a:ext cx="4922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kzidenz-Grotesk BQ" pitchFamily="50" charset="0"/>
                <a:ea typeface="+mn-ea"/>
                <a:cs typeface="Gotham-Book"/>
              </a:rPr>
              <a:t>Coordinación del Sistema de Agua y Saneamiento.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24866"/>
              </p:ext>
            </p:extLst>
          </p:nvPr>
        </p:nvGraphicFramePr>
        <p:xfrm>
          <a:off x="516819" y="1269026"/>
          <a:ext cx="7884208" cy="380270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4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236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Fotografía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Nombre del Funcionario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Cargo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Correo institucional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latin typeface="Akzidenz-Grotesk BQ" pitchFamily="50" charset="0"/>
                        </a:rPr>
                        <a:t>Teléfono de oficina y ext.</a:t>
                      </a:r>
                    </a:p>
                  </a:txBody>
                  <a:tcPr anchor="ctr">
                    <a:solidFill>
                      <a:srgbClr val="B22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551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Lic. Edy Valentino López Cortina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kern="1200" dirty="0">
                          <a:solidFill>
                            <a:srgbClr val="404040"/>
                          </a:solidFill>
                          <a:effectLst/>
                          <a:latin typeface="Akzidenz-Grotesk BQ" pitchFamily="50" charset="0"/>
                          <a:ea typeface="+mn-ea"/>
                          <a:cs typeface="+mn-cs"/>
                        </a:rPr>
                        <a:t>Subcoordinador comercial.</a:t>
                      </a:r>
                    </a:p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edy.lopez@villahermosa.gob.mx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(993)-315-39-67 Ext.111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769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kzidenz-Grotesk BQ" pitchFamily="50" charset="0"/>
                          <a:ea typeface="+mn-ea"/>
                          <a:cs typeface="+mn-cs"/>
                        </a:rPr>
                        <a:t>Lic. Alejandro Zárate Paredes.</a:t>
                      </a: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Titular de la Unidad Jurídica.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alejandro.zarate@villahermosa.gob.mx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kzidenz-Grotesk BQ" pitchFamily="50" charset="0"/>
                          <a:ea typeface="+mn-ea"/>
                          <a:cs typeface="+mn-cs"/>
                        </a:rPr>
                        <a:t>(993)315-15-15</a:t>
                      </a: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148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L.A. Patricia Eugenia Peralta Rodríguez.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Titular de la Unidad de Enlace Administrativo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patricia.peralta@villahermosa.gob.mx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kzidenz-Grotesk BQ" pitchFamily="50" charset="0"/>
                          <a:ea typeface="+mn-ea"/>
                          <a:cs typeface="+mn-cs"/>
                        </a:rPr>
                        <a:t>(993)315-15-15</a:t>
                      </a: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702FB2FB-AEDB-4DB9-AD58-82856AA2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60" y="1895841"/>
            <a:ext cx="1141927" cy="976882"/>
          </a:xfrm>
          <a:prstGeom prst="rect">
            <a:avLst/>
          </a:prstGeom>
        </p:spPr>
      </p:pic>
      <p:pic>
        <p:nvPicPr>
          <p:cNvPr id="8" name="15 Imagen">
            <a:extLst>
              <a:ext uri="{FF2B5EF4-FFF2-40B4-BE49-F238E27FC236}">
                <a16:creationId xmlns:a16="http://schemas.microsoft.com/office/drawing/2014/main" id="{C88E6F8D-D0B7-4F73-BE0F-A76142121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9" y="537149"/>
            <a:ext cx="1724660" cy="5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03DFBF-4417-4B1D-94EC-620AF4850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61" y="4074841"/>
            <a:ext cx="994751" cy="9290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FDBA750-4256-42CF-974C-DF0C8CA0F8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82" t="28715" r="61163" b="29613"/>
          <a:stretch/>
        </p:blipFill>
        <p:spPr>
          <a:xfrm>
            <a:off x="592461" y="2940559"/>
            <a:ext cx="994750" cy="1066447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528C18-1638-2D3A-72BB-BC89B2B6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25996"/>
              </p:ext>
            </p:extLst>
          </p:nvPr>
        </p:nvGraphicFramePr>
        <p:xfrm>
          <a:off x="516819" y="5058527"/>
          <a:ext cx="7912916" cy="10100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48670">
                  <a:extLst>
                    <a:ext uri="{9D8B030D-6E8A-4147-A177-3AD203B41FA5}">
                      <a16:colId xmlns:a16="http://schemas.microsoft.com/office/drawing/2014/main" val="1375700204"/>
                    </a:ext>
                  </a:extLst>
                </a:gridCol>
                <a:gridCol w="1916496">
                  <a:extLst>
                    <a:ext uri="{9D8B030D-6E8A-4147-A177-3AD203B41FA5}">
                      <a16:colId xmlns:a16="http://schemas.microsoft.com/office/drawing/2014/main" val="451884201"/>
                    </a:ext>
                  </a:extLst>
                </a:gridCol>
                <a:gridCol w="1170102">
                  <a:extLst>
                    <a:ext uri="{9D8B030D-6E8A-4147-A177-3AD203B41FA5}">
                      <a16:colId xmlns:a16="http://schemas.microsoft.com/office/drawing/2014/main" val="680105895"/>
                    </a:ext>
                  </a:extLst>
                </a:gridCol>
                <a:gridCol w="2385098">
                  <a:extLst>
                    <a:ext uri="{9D8B030D-6E8A-4147-A177-3AD203B41FA5}">
                      <a16:colId xmlns:a16="http://schemas.microsoft.com/office/drawing/2014/main" val="899330460"/>
                    </a:ext>
                  </a:extLst>
                </a:gridCol>
                <a:gridCol w="1192550">
                  <a:extLst>
                    <a:ext uri="{9D8B030D-6E8A-4147-A177-3AD203B41FA5}">
                      <a16:colId xmlns:a16="http://schemas.microsoft.com/office/drawing/2014/main" val="3974610013"/>
                    </a:ext>
                  </a:extLst>
                </a:gridCol>
              </a:tblGrid>
              <a:tr h="1010092">
                <a:tc>
                  <a:txBody>
                    <a:bodyPr/>
                    <a:lstStyle/>
                    <a:p>
                      <a:pPr algn="ctr"/>
                      <a:endParaRPr lang="es-ES" sz="12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Lic. Juan Francisco Hernández Rivera.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Titular de la Unidad Técnica.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dirty="0">
                          <a:solidFill>
                            <a:srgbClr val="404040"/>
                          </a:solidFill>
                          <a:latin typeface="Akzidenz-Grotesk BQ" pitchFamily="50" charset="0"/>
                        </a:rPr>
                        <a:t>No aplica.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kzidenz-Grotesk BQ" pitchFamily="50" charset="0"/>
                          <a:ea typeface="+mn-ea"/>
                          <a:cs typeface="+mn-cs"/>
                        </a:rPr>
                        <a:t>(993)315-15-15</a:t>
                      </a: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  <a:p>
                      <a:pPr algn="ctr"/>
                      <a:endParaRPr lang="es-ES" sz="1100" b="0" dirty="0">
                        <a:solidFill>
                          <a:srgbClr val="404040"/>
                        </a:solidFill>
                        <a:latin typeface="Akzidenz-Grotesk BQ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3020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73771A7-4506-0633-66BE-0820752FE5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3" t="14186" r="15118" b="29417"/>
          <a:stretch/>
        </p:blipFill>
        <p:spPr bwMode="auto">
          <a:xfrm>
            <a:off x="592462" y="5071730"/>
            <a:ext cx="886084" cy="929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897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233</Words>
  <Application>Microsoft Office PowerPoint</Application>
  <PresentationFormat>Presentación en pantalla (4:3)</PresentationFormat>
  <Paragraphs>46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Akzidenz-Grotesk BQ</vt:lpstr>
      <vt:lpstr>Arial</vt:lpstr>
      <vt:lpstr>Calibri</vt:lpstr>
      <vt:lpstr>Tema de Office</vt:lpstr>
      <vt:lpstr>Presentación de PowerPoint</vt:lpstr>
      <vt:lpstr>Presentación de PowerPoint</vt:lpstr>
    </vt:vector>
  </TitlesOfParts>
  <Company>Bombilla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Johana Escalante</dc:creator>
  <cp:lastModifiedBy>jessica flota</cp:lastModifiedBy>
  <cp:revision>46</cp:revision>
  <dcterms:created xsi:type="dcterms:W3CDTF">2018-11-08T15:46:33Z</dcterms:created>
  <dcterms:modified xsi:type="dcterms:W3CDTF">2022-09-07T19:30:56Z</dcterms:modified>
</cp:coreProperties>
</file>