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9" r:id="rId4"/>
    <p:sldId id="261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A6A6A6"/>
    <a:srgbClr val="B2272E"/>
    <a:srgbClr val="7518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Estilo claro 2 - Énfasis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7096" autoAdjust="0"/>
  </p:normalViewPr>
  <p:slideViewPr>
    <p:cSldViewPr snapToGrid="0" snapToObjects="1">
      <p:cViewPr varScale="1">
        <p:scale>
          <a:sx n="89" d="100"/>
          <a:sy n="89" d="100"/>
        </p:scale>
        <p:origin x="14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27/09/2023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3500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27/09/2023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5517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27/09/2023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941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27/09/2023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68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27/09/2023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251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27/09/2023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4298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27/09/2023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8627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27/09/2023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1317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27/09/2023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7651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27/09/2023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8684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27/09/2023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1791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844C3-74DF-8C40-8D09-255A03C9FFED}" type="datetimeFigureOut">
              <a:rPr lang="es-ES" smtClean="0"/>
              <a:t>27/09/2023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555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ose.rodriguez@villahermosa.gob.mx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aniel.alcudia@villahermosa.gob.mx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183027" y="453692"/>
            <a:ext cx="3652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b="1" dirty="0">
                <a:solidFill>
                  <a:srgbClr val="B2272E"/>
                </a:solidFill>
                <a:latin typeface="Akzidenz-Grotesk BQ" pitchFamily="50" charset="0"/>
                <a:cs typeface="Gotham-Bold"/>
              </a:rPr>
              <a:t>DIRECTORIO DE FUNCIONARIOS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901848" y="642350"/>
            <a:ext cx="4922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kzidenz-Grotesk BQ" pitchFamily="50" charset="0"/>
                <a:cs typeface="Gotham-Book"/>
              </a:rPr>
              <a:t>Coordinación de Comunicación Social </a:t>
            </a:r>
          </a:p>
          <a:p>
            <a:pPr algn="r"/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kzidenz-Grotesk BQ" pitchFamily="50" charset="0"/>
                <a:cs typeface="Gotham-Book"/>
              </a:rPr>
              <a:t>y Relaciones Públicas</a:t>
            </a:r>
            <a:endParaRPr lang="es-ES_tradnl" sz="1600" dirty="0">
              <a:solidFill>
                <a:schemeClr val="tx1">
                  <a:lumMod val="65000"/>
                  <a:lumOff val="35000"/>
                </a:schemeClr>
              </a:solidFill>
              <a:latin typeface="Akzidenz-Grotesk BQ" pitchFamily="50" charset="0"/>
              <a:cs typeface="Gotham-Book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957804"/>
              </p:ext>
            </p:extLst>
          </p:nvPr>
        </p:nvGraphicFramePr>
        <p:xfrm>
          <a:off x="516818" y="1269026"/>
          <a:ext cx="8209493" cy="5097906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295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8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4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34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7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8193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Fotografía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Nombre del Funcionario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Cargo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Correo institucional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Teléfono de oficina y ext.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2009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kern="1200" dirty="0">
                          <a:solidFill>
                            <a:srgbClr val="404040"/>
                          </a:solidFill>
                          <a:effectLst/>
                          <a:latin typeface="Akzidenz-Grotesk BQ"/>
                          <a:ea typeface="+mn-ea"/>
                          <a:cs typeface="+mn-cs"/>
                        </a:rPr>
                        <a:t>José Arturo Gómez Ascencio</a:t>
                      </a:r>
                      <a:endParaRPr lang="es-ES" sz="1200" b="0" dirty="0">
                        <a:solidFill>
                          <a:srgbClr val="404040"/>
                        </a:solidFill>
                        <a:latin typeface="Akzidenz-Grotesk BQ"/>
                      </a:endParaRPr>
                    </a:p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kern="120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Coordinador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0" kern="1200" dirty="0">
                        <a:solidFill>
                          <a:srgbClr val="404040"/>
                        </a:solidFill>
                        <a:effectLst/>
                        <a:latin typeface="AkzidenzGrotesk" panose="02000506030000020003" pitchFamily="2" charset="0"/>
                        <a:ea typeface="+mn-ea"/>
                        <a:cs typeface="+mn-cs"/>
                        <a:hlinkClick r:id="rId3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  <a:p>
                      <a:pPr algn="ctr"/>
                      <a:r>
                        <a:rPr lang="es-ES" sz="1200" b="0" kern="1200" dirty="0">
                          <a:solidFill>
                            <a:srgbClr val="404040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josearturo.gomez@villahermosa.gob.mx</a:t>
                      </a:r>
                      <a:endParaRPr lang="es-ES" sz="1200" b="0" kern="1200" dirty="0">
                        <a:solidFill>
                          <a:srgbClr val="404040"/>
                        </a:solidFill>
                        <a:effectLst/>
                        <a:latin typeface="AkzidenzGrotesk" panose="02000506030000020003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kern="1200" dirty="0">
                          <a:solidFill>
                            <a:srgbClr val="404040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200" b="0" kern="1200" dirty="0">
                          <a:solidFill>
                            <a:srgbClr val="404040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200" b="0" kern="1200" dirty="0">
                          <a:solidFill>
                            <a:srgbClr val="404040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200" b="0" dirty="0">
                        <a:solidFill>
                          <a:srgbClr val="404040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1544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dirty="0">
                          <a:solidFill>
                            <a:srgbClr val="404040"/>
                          </a:solidFill>
                          <a:latin typeface="Akzidenz-Grotesk BQ"/>
                        </a:rPr>
                        <a:t>Lic. Y Maestría en Administración </a:t>
                      </a:r>
                      <a:r>
                        <a:rPr lang="es-ES" sz="1200" b="0" dirty="0" err="1">
                          <a:solidFill>
                            <a:srgbClr val="404040"/>
                          </a:solidFill>
                          <a:latin typeface="Akzidenz-Grotesk BQ"/>
                        </a:rPr>
                        <a:t>Lucinia</a:t>
                      </a:r>
                      <a:r>
                        <a:rPr lang="es-ES" sz="1200" b="0" dirty="0">
                          <a:solidFill>
                            <a:srgbClr val="404040"/>
                          </a:solidFill>
                          <a:latin typeface="Akzidenz-Grotesk BQ"/>
                        </a:rPr>
                        <a:t> Chío Cárdenas</a:t>
                      </a: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kern="120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 Enlace Administrativo</a:t>
                      </a:r>
                      <a:r>
                        <a:rPr lang="es-ES_tradnl" sz="1200" b="1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</a:rPr>
                        <a:t> </a:t>
                      </a:r>
                      <a:endParaRPr lang="es-ES" sz="1200" b="1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>
                        <a:solidFill>
                          <a:srgbClr val="404040"/>
                        </a:solidFill>
                        <a:latin typeface="AkzidenzGrotesk" panose="02000506030000020003" pitchFamily="2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rgbClr val="404040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100" b="0" kern="1200" dirty="0">
                          <a:solidFill>
                            <a:srgbClr val="404040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100" b="0" kern="1200" dirty="0">
                          <a:solidFill>
                            <a:srgbClr val="404040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100" b="0" dirty="0">
                        <a:solidFill>
                          <a:srgbClr val="404040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6182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dirty="0">
                          <a:solidFill>
                            <a:srgbClr val="404040"/>
                          </a:solidFill>
                          <a:latin typeface="Akzidenz-Grotesk BQ"/>
                        </a:rPr>
                        <a:t>Mtro. Hugo Enrique Graff Izquierdo</a:t>
                      </a:r>
                    </a:p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rgbClr val="404040"/>
                          </a:solidFill>
                          <a:effectLst/>
                          <a:latin typeface="Akzidenz-Grotesk BQ"/>
                          <a:ea typeface="+mn-ea"/>
                          <a:cs typeface="+mn-cs"/>
                        </a:rPr>
                        <a:t>Subcoordinación de Prevención de Riesgos</a:t>
                      </a:r>
                    </a:p>
                    <a:p>
                      <a:pPr marL="0" algn="ctr" defTabSz="457200" rtl="0" eaLnBrk="1" latinLnBrk="0" hangingPunct="1"/>
                      <a:endParaRPr lang="es-ES" sz="1200" b="1" kern="1200" dirty="0">
                        <a:solidFill>
                          <a:srgbClr val="404040"/>
                        </a:solidFill>
                        <a:effectLst/>
                        <a:latin typeface="Akzidenz-Grotesk BQ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>
                        <a:solidFill>
                          <a:srgbClr val="404040"/>
                        </a:solidFill>
                        <a:latin typeface="AkzidenzGrotesk" panose="02000506030000020003" pitchFamily="2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ES_tradnl" sz="1100" b="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</a:rPr>
                        <a:t> </a:t>
                      </a:r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rgbClr val="404040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100" b="0" kern="1200" dirty="0">
                          <a:solidFill>
                            <a:srgbClr val="404040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100" b="0" kern="1200" dirty="0">
                          <a:solidFill>
                            <a:srgbClr val="404040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100" b="0" dirty="0">
                        <a:solidFill>
                          <a:srgbClr val="404040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9978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kern="1200" dirty="0">
                          <a:solidFill>
                            <a:srgbClr val="404040"/>
                          </a:solidFill>
                          <a:effectLst/>
                          <a:latin typeface="Akzidenz-Grotesk BQ"/>
                          <a:ea typeface="+mn-ea"/>
                          <a:cs typeface="+mn-cs"/>
                        </a:rPr>
                        <a:t>Lic. Carlos Antonio Baños Ochoa</a:t>
                      </a:r>
                      <a:endParaRPr lang="es-ES" sz="1200" b="0" dirty="0">
                        <a:solidFill>
                          <a:srgbClr val="404040"/>
                        </a:solidFill>
                        <a:latin typeface="Akzidenz-Grotesk BQ"/>
                      </a:endParaRPr>
                    </a:p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404040"/>
                          </a:solidFill>
                          <a:effectLst/>
                          <a:latin typeface="Akzidenz-Grotesk BQ"/>
                          <a:ea typeface="+mn-ea"/>
                          <a:cs typeface="+mn-cs"/>
                        </a:rPr>
                        <a:t>Subcoordinación </a:t>
                      </a:r>
                      <a:r>
                        <a:rPr lang="en-US" sz="1200" b="1" kern="1200" dirty="0" err="1">
                          <a:solidFill>
                            <a:srgbClr val="404040"/>
                          </a:solidFill>
                          <a:effectLst/>
                          <a:latin typeface="Akzidenz-Grotesk BQ"/>
                          <a:ea typeface="+mn-ea"/>
                          <a:cs typeface="+mn-cs"/>
                        </a:rPr>
                        <a:t>Operativa</a:t>
                      </a:r>
                      <a:r>
                        <a:rPr lang="en-US" sz="1200" b="1" kern="1200" dirty="0">
                          <a:solidFill>
                            <a:srgbClr val="404040"/>
                          </a:solidFill>
                          <a:effectLst/>
                          <a:latin typeface="Akzidenz-Grotesk BQ"/>
                          <a:ea typeface="+mn-ea"/>
                          <a:cs typeface="+mn-cs"/>
                        </a:rPr>
                        <a:t> </a:t>
                      </a:r>
                      <a:endParaRPr lang="es-ES" sz="1200" b="1" kern="1200" dirty="0">
                        <a:solidFill>
                          <a:srgbClr val="404040"/>
                        </a:solidFill>
                        <a:effectLst/>
                        <a:latin typeface="Akzidenz-Grotesk BQ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/>
                      <a:endParaRPr lang="es-ES" sz="1200" b="1" kern="1200" dirty="0">
                        <a:solidFill>
                          <a:srgbClr val="404040"/>
                        </a:solidFill>
                        <a:effectLst/>
                        <a:latin typeface="Akzidenz-Grotesk BQ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100" b="0" kern="1200" dirty="0">
                        <a:solidFill>
                          <a:srgbClr val="404040"/>
                        </a:solidFill>
                        <a:effectLst/>
                        <a:latin typeface="AkzidenzGrotesk" panose="02000506030000020003" pitchFamily="2" charset="0"/>
                        <a:ea typeface="+mn-ea"/>
                        <a:cs typeface="+mn-cs"/>
                        <a:hlinkClick r:id="rId3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  <a:p>
                      <a:pPr algn="ctr"/>
                      <a:r>
                        <a:rPr lang="es-ES_tradnl" sz="1100" b="0" dirty="0">
                          <a:solidFill>
                            <a:srgbClr val="404040"/>
                          </a:solidFill>
                          <a:effectLst/>
                          <a:latin typeface="AkzidenzGrotesk" panose="02000506030000020003" pitchFamily="2" charset="0"/>
                        </a:rPr>
                        <a:t> </a:t>
                      </a:r>
                      <a:endParaRPr lang="es-ES" sz="1100" b="0" dirty="0">
                        <a:solidFill>
                          <a:srgbClr val="404040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r>
                        <a:rPr lang="es-ES_tradnl" sz="1100" b="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</a:rPr>
                        <a:t> </a:t>
                      </a:r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rgbClr val="404040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100" b="0" kern="1200" dirty="0">
                          <a:solidFill>
                            <a:srgbClr val="404040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100" b="0" kern="1200" dirty="0">
                          <a:solidFill>
                            <a:srgbClr val="404040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100" b="0" dirty="0">
                        <a:solidFill>
                          <a:srgbClr val="404040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5" name="Imagen 14">
            <a:extLst>
              <a:ext uri="{FF2B5EF4-FFF2-40B4-BE49-F238E27FC236}">
                <a16:creationId xmlns:a16="http://schemas.microsoft.com/office/drawing/2014/main" id="{7A8D9B3F-9EAC-4477-9856-A556E3A566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033" y="5393897"/>
            <a:ext cx="759261" cy="911113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3A887AE6-B614-4E94-A195-65D718B45D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033" y="4315808"/>
            <a:ext cx="759261" cy="911113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614F5EDF-3D3A-4442-A134-7C66008A7E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033" y="3158697"/>
            <a:ext cx="759261" cy="911113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E6C64CFF-C706-4342-844B-EBEB0B5394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033" y="2024164"/>
            <a:ext cx="759261" cy="911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854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183027" y="453692"/>
            <a:ext cx="3652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b="1" dirty="0">
                <a:solidFill>
                  <a:srgbClr val="B2272E"/>
                </a:solidFill>
                <a:latin typeface="Akzidenz-Grotesk BQ" pitchFamily="50" charset="0"/>
                <a:cs typeface="Gotham-Bold"/>
              </a:rPr>
              <a:t>DIRECTORIO DE FUNCIONARIOS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901848" y="642350"/>
            <a:ext cx="4922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kzidenz-Grotesk BQ" pitchFamily="50" charset="0"/>
                <a:cs typeface="Gotham-Book"/>
              </a:rPr>
              <a:t>Coordinación de Comunicación Social </a:t>
            </a:r>
          </a:p>
          <a:p>
            <a:pPr algn="r"/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kzidenz-Grotesk BQ" pitchFamily="50" charset="0"/>
                <a:cs typeface="Gotham-Book"/>
              </a:rPr>
              <a:t>y Relaciones Públicas</a:t>
            </a:r>
            <a:endParaRPr lang="es-ES_tradnl" sz="1600" dirty="0">
              <a:solidFill>
                <a:schemeClr val="tx1">
                  <a:lumMod val="65000"/>
                  <a:lumOff val="35000"/>
                </a:schemeClr>
              </a:solidFill>
              <a:latin typeface="Akzidenz-Grotesk BQ" pitchFamily="50" charset="0"/>
              <a:cs typeface="Gotham-Book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25266"/>
              </p:ext>
            </p:extLst>
          </p:nvPr>
        </p:nvGraphicFramePr>
        <p:xfrm>
          <a:off x="516818" y="1269026"/>
          <a:ext cx="8209493" cy="5097906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295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2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44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7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8193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Fotografía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Nombre del Funcionario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Cargo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Correo institucional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Teléfono de oficina y ext.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2009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Lic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. Daniel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Alcudia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 Gómez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Akzidenz-Grotesk BQ" pitchFamily="50" charset="0"/>
                      </a:endParaRPr>
                    </a:p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Subcoordinación de </a:t>
                      </a:r>
                      <a:r>
                        <a:rPr lang="en-US" sz="1200" b="1" kern="1200" dirty="0" err="1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Bomberos</a:t>
                      </a:r>
                      <a:r>
                        <a:rPr lang="en-US" sz="1200" b="1" kern="120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 </a:t>
                      </a:r>
                      <a:endParaRPr lang="es-ES" sz="1200" b="1" kern="1200" dirty="0">
                        <a:solidFill>
                          <a:srgbClr val="404040"/>
                        </a:solidFill>
                        <a:effectLst/>
                        <a:latin typeface="Akzidenz-Grotesk BQ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daniel.alcudia@villahermosa.gob.mx</a:t>
                      </a:r>
                      <a:endParaRPr lang="es-ES" sz="1200" b="0" kern="1200" dirty="0">
                        <a:solidFill>
                          <a:schemeClr val="tx1"/>
                        </a:solidFill>
                        <a:effectLst/>
                        <a:latin typeface="AkzidenzGrotesk" panose="02000506030000020003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2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2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1544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200" b="1" kern="120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Unidad de Enlace </a:t>
                      </a:r>
                      <a:r>
                        <a:rPr lang="es-ES" sz="1200" b="1" kern="1200" dirty="0" err="1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Juridico</a:t>
                      </a:r>
                      <a:endParaRPr lang="es-ES" sz="1200" b="1" kern="1200" dirty="0">
                        <a:solidFill>
                          <a:srgbClr val="404040"/>
                        </a:solidFill>
                        <a:effectLst/>
                        <a:latin typeface="Akzidenz-Grotesk BQ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1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6182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200" b="1" kern="120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Departamento de Monitoreo, Operación y Atención a la Emergencia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b="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</a:rPr>
                        <a:t> </a:t>
                      </a:r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1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9978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rgbClr val="404040"/>
                          </a:solidFill>
                          <a:latin typeface="Akzidenz-Grotesk BQ" pitchFamily="50" charset="0"/>
                        </a:rPr>
                        <a:t>Lic. Karina Diaz Romero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Departamento de Inspección y Supervisión</a:t>
                      </a:r>
                    </a:p>
                    <a:p>
                      <a:pPr marL="0" algn="ctr" defTabSz="457200" rtl="0" eaLnBrk="1" latinLnBrk="0" hangingPunct="1"/>
                      <a:endParaRPr lang="es-ES" sz="1200" b="1" kern="1200" dirty="0">
                        <a:solidFill>
                          <a:srgbClr val="404040"/>
                        </a:solidFill>
                        <a:effectLst/>
                        <a:latin typeface="Akzidenz-Grotesk BQ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b="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</a:rPr>
                        <a:t> </a:t>
                      </a:r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1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5" name="Imagen 14">
            <a:extLst>
              <a:ext uri="{FF2B5EF4-FFF2-40B4-BE49-F238E27FC236}">
                <a16:creationId xmlns:a16="http://schemas.microsoft.com/office/drawing/2014/main" id="{7A8D9B3F-9EAC-4477-9856-A556E3A566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033" y="5393897"/>
            <a:ext cx="759261" cy="911113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3A887AE6-B614-4E94-A195-65D718B45D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033" y="4315808"/>
            <a:ext cx="759261" cy="911113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614F5EDF-3D3A-4442-A134-7C66008A7E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033" y="3158697"/>
            <a:ext cx="759261" cy="911113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E6C64CFF-C706-4342-844B-EBEB0B5394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033" y="2024164"/>
            <a:ext cx="759261" cy="911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160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183027" y="453692"/>
            <a:ext cx="3652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b="1" dirty="0">
                <a:solidFill>
                  <a:srgbClr val="B2272E"/>
                </a:solidFill>
                <a:latin typeface="Akzidenz-Grotesk BQ" pitchFamily="50" charset="0"/>
                <a:cs typeface="Gotham-Bold"/>
              </a:rPr>
              <a:t>DIRECTORIO DE FUNCIONARIOS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901848" y="642350"/>
            <a:ext cx="4922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kzidenz-Grotesk BQ" pitchFamily="50" charset="0"/>
                <a:cs typeface="Gotham-Book"/>
              </a:rPr>
              <a:t>Coordinación de Comunicación Social </a:t>
            </a:r>
          </a:p>
          <a:p>
            <a:pPr algn="r"/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kzidenz-Grotesk BQ" pitchFamily="50" charset="0"/>
                <a:cs typeface="Gotham-Book"/>
              </a:rPr>
              <a:t>y Relaciones Públicas</a:t>
            </a:r>
            <a:endParaRPr lang="es-ES_tradnl" sz="1600" dirty="0">
              <a:solidFill>
                <a:schemeClr val="tx1">
                  <a:lumMod val="65000"/>
                  <a:lumOff val="35000"/>
                </a:schemeClr>
              </a:solidFill>
              <a:latin typeface="Akzidenz-Grotesk BQ" pitchFamily="50" charset="0"/>
              <a:cs typeface="Gotham-Book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729003"/>
              </p:ext>
            </p:extLst>
          </p:nvPr>
        </p:nvGraphicFramePr>
        <p:xfrm>
          <a:off x="516818" y="1269026"/>
          <a:ext cx="8209493" cy="5097906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295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8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39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44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7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8193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Fotografía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Nombre del Funcionario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Cargo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Correo institucional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Teléfono de oficina y ext.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2009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Departamento de Atención a Animales Amenazados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2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2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1544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err="1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Departamento</a:t>
                      </a:r>
                      <a:r>
                        <a:rPr lang="en-US" sz="1200" b="1" kern="120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 de Redes </a:t>
                      </a:r>
                      <a:r>
                        <a:rPr lang="en-US" sz="1200" b="1" kern="1200" dirty="0" err="1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Ciudadanas</a:t>
                      </a:r>
                      <a:endParaRPr lang="es-ES" sz="1200" b="1" kern="1200" dirty="0">
                        <a:solidFill>
                          <a:srgbClr val="404040"/>
                        </a:solidFill>
                        <a:effectLst/>
                        <a:latin typeface="Akzidenz-Grotesk BQ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1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6182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err="1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Departamento</a:t>
                      </a:r>
                      <a:r>
                        <a:rPr lang="en-US" sz="1200" b="1" kern="120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b="1" kern="1200" dirty="0" err="1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Protección</a:t>
                      </a:r>
                      <a:r>
                        <a:rPr lang="en-US" sz="1200" b="1" kern="120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 Civil</a:t>
                      </a:r>
                      <a:endParaRPr lang="es-ES" sz="1200" b="1" kern="1200" dirty="0">
                        <a:solidFill>
                          <a:srgbClr val="404040"/>
                        </a:solidFill>
                        <a:effectLst/>
                        <a:latin typeface="Akzidenz-Grotesk BQ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b="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</a:rPr>
                        <a:t> </a:t>
                      </a:r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1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9978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Departamento de Capacitación y Difusión de la Cultura de Autoprotección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b="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</a:rPr>
                        <a:t> </a:t>
                      </a:r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1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5" name="Imagen 14">
            <a:extLst>
              <a:ext uri="{FF2B5EF4-FFF2-40B4-BE49-F238E27FC236}">
                <a16:creationId xmlns:a16="http://schemas.microsoft.com/office/drawing/2014/main" id="{7A8D9B3F-9EAC-4477-9856-A556E3A566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033" y="5393897"/>
            <a:ext cx="759261" cy="911113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3A887AE6-B614-4E94-A195-65D718B45D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033" y="4315808"/>
            <a:ext cx="759261" cy="911113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614F5EDF-3D3A-4442-A134-7C66008A7E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033" y="3158697"/>
            <a:ext cx="759261" cy="911113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E6C64CFF-C706-4342-844B-EBEB0B5394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033" y="2024164"/>
            <a:ext cx="759261" cy="911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637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183027" y="453692"/>
            <a:ext cx="3652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b="1" dirty="0">
                <a:solidFill>
                  <a:srgbClr val="B2272E"/>
                </a:solidFill>
                <a:latin typeface="Akzidenz-Grotesk BQ" pitchFamily="50" charset="0"/>
                <a:cs typeface="Gotham-Bold"/>
              </a:rPr>
              <a:t>DIRECTORIO DE FUNCIONARIOS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901848" y="642350"/>
            <a:ext cx="4922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kzidenz-Grotesk BQ" pitchFamily="50" charset="0"/>
                <a:cs typeface="Gotham-Book"/>
              </a:rPr>
              <a:t>Coordinación de Comunicación Social </a:t>
            </a:r>
          </a:p>
          <a:p>
            <a:pPr algn="r"/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kzidenz-Grotesk BQ" pitchFamily="50" charset="0"/>
                <a:cs typeface="Gotham-Book"/>
              </a:rPr>
              <a:t>y Relaciones Públicas</a:t>
            </a:r>
            <a:endParaRPr lang="es-ES_tradnl" sz="1600" dirty="0">
              <a:solidFill>
                <a:schemeClr val="tx1">
                  <a:lumMod val="65000"/>
                  <a:lumOff val="35000"/>
                </a:schemeClr>
              </a:solidFill>
              <a:latin typeface="Akzidenz-Grotesk BQ" pitchFamily="50" charset="0"/>
              <a:cs typeface="Gotham-Book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327591"/>
              </p:ext>
            </p:extLst>
          </p:nvPr>
        </p:nvGraphicFramePr>
        <p:xfrm>
          <a:off x="516818" y="1269026"/>
          <a:ext cx="8209493" cy="5097906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295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8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39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44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7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8193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Fotografía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Nombre del Funcionario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Cargo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Correo institucional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latin typeface="Akzidenz-Grotesk BQ" pitchFamily="50" charset="0"/>
                        </a:rPr>
                        <a:t>Teléfono de oficina y ext.</a:t>
                      </a:r>
                    </a:p>
                  </a:txBody>
                  <a:tcPr anchor="ctr">
                    <a:solidFill>
                      <a:srgbClr val="B227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2009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solidFill>
                            <a:srgbClr val="404040"/>
                          </a:solidFill>
                          <a:latin typeface="Akzidenz-Grotesk BQ" pitchFamily="50" charset="0"/>
                        </a:rPr>
                        <a:t>Ing. Jonathan Jiménez Ovando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200" b="1" kern="1200" dirty="0" err="1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Departamento</a:t>
                      </a:r>
                      <a:r>
                        <a:rPr lang="en-US" sz="1200" b="1" kern="120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200" b="1" kern="1200" dirty="0" err="1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Dictámenes</a:t>
                      </a:r>
                      <a:endParaRPr lang="es-ES" sz="1200" b="1" kern="1200" dirty="0">
                        <a:solidFill>
                          <a:srgbClr val="404040"/>
                        </a:solidFill>
                        <a:effectLst/>
                        <a:latin typeface="Akzidenz-Grotesk BQ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2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2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2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1544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chemeClr val="tx1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Unidad </a:t>
                      </a:r>
                      <a:r>
                        <a:rPr lang="en-US" sz="1200" b="1" kern="1200" dirty="0" err="1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Operativa</a:t>
                      </a:r>
                      <a:endParaRPr lang="es-ES" sz="1200" b="1" kern="1200" dirty="0">
                        <a:solidFill>
                          <a:srgbClr val="404040"/>
                        </a:solidFill>
                        <a:effectLst/>
                        <a:latin typeface="Akzidenz-Grotesk BQ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1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6182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Unidad de Guardia</a:t>
                      </a:r>
                      <a:endParaRPr lang="es-ES" sz="1200" b="1" kern="1200" dirty="0">
                        <a:solidFill>
                          <a:srgbClr val="404040"/>
                        </a:solidFill>
                        <a:effectLst/>
                        <a:latin typeface="Akzidenz-Grotesk BQ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b="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</a:rPr>
                        <a:t> </a:t>
                      </a:r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1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9978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Unidad de Radio-</a:t>
                      </a:r>
                      <a:r>
                        <a:rPr lang="en-US" sz="1200" b="1" kern="1200" dirty="0" err="1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  <a:ea typeface="+mn-ea"/>
                          <a:cs typeface="+mn-cs"/>
                        </a:rPr>
                        <a:t>Operador</a:t>
                      </a:r>
                      <a:endParaRPr lang="es-ES" sz="1200" b="1" kern="1200" dirty="0">
                        <a:solidFill>
                          <a:srgbClr val="404040"/>
                        </a:solidFill>
                        <a:effectLst/>
                        <a:latin typeface="Akzidenz-Grotesk BQ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b="0" dirty="0">
                          <a:solidFill>
                            <a:srgbClr val="404040"/>
                          </a:solidFill>
                          <a:effectLst/>
                          <a:latin typeface="Akzidenz-Grotesk BQ" pitchFamily="50" charset="0"/>
                        </a:rPr>
                        <a:t> </a:t>
                      </a:r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</a:t>
                      </a:r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79-16 y </a:t>
                      </a:r>
                    </a:p>
                    <a:p>
                      <a:pPr algn="ctr"/>
                      <a:r>
                        <a:rPr lang="es-MX" sz="1100" b="0" kern="1200" dirty="0">
                          <a:solidFill>
                            <a:schemeClr val="tx1"/>
                          </a:solidFill>
                          <a:effectLst/>
                          <a:latin typeface="AkzidenzGrotesk" panose="02000506030000020003" pitchFamily="2" charset="0"/>
                          <a:ea typeface="+mn-ea"/>
                          <a:cs typeface="+mn-cs"/>
                        </a:rPr>
                        <a:t>3-16-88-16</a:t>
                      </a:r>
                      <a:endParaRPr lang="es-ES" sz="1100" b="0" dirty="0">
                        <a:solidFill>
                          <a:schemeClr val="tx1"/>
                        </a:solidFill>
                        <a:latin typeface="AkzidenzGrotesk" panose="02000506030000020003" pitchFamily="2" charset="0"/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  <a:latin typeface="Akzidenz-Grotesk BQ" pitchFamily="50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5" name="Imagen 14">
            <a:extLst>
              <a:ext uri="{FF2B5EF4-FFF2-40B4-BE49-F238E27FC236}">
                <a16:creationId xmlns:a16="http://schemas.microsoft.com/office/drawing/2014/main" id="{7A8D9B3F-9EAC-4477-9856-A556E3A566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033" y="5393897"/>
            <a:ext cx="759261" cy="911113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3A887AE6-B614-4E94-A195-65D718B45D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033" y="4315808"/>
            <a:ext cx="759261" cy="911113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614F5EDF-3D3A-4442-A134-7C66008A7E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033" y="3158697"/>
            <a:ext cx="759261" cy="911113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E6C64CFF-C706-4342-844B-EBEB0B5394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033" y="2024164"/>
            <a:ext cx="759261" cy="911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4704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291</Words>
  <Application>Microsoft Office PowerPoint</Application>
  <PresentationFormat>Presentación en pantalla (4:3)</PresentationFormat>
  <Paragraphs>101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AkzidenzGrotesk</vt:lpstr>
      <vt:lpstr>Akzidenz-Grotesk BQ</vt:lpstr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Bombilla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Johana Escalante</dc:creator>
  <cp:lastModifiedBy>Supervision</cp:lastModifiedBy>
  <cp:revision>29</cp:revision>
  <dcterms:created xsi:type="dcterms:W3CDTF">2018-11-08T15:46:33Z</dcterms:created>
  <dcterms:modified xsi:type="dcterms:W3CDTF">2023-09-27T17:44:53Z</dcterms:modified>
</cp:coreProperties>
</file>