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10020300" cy="68881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.perez@centro.gob.m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ernandez@villahermosa.gob.mx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381000" y="228600"/>
            <a:ext cx="9448800" cy="70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5360" y="1726692"/>
            <a:ext cx="1295399" cy="627888"/>
          </a:xfrm>
          <a:custGeom>
            <a:avLst/>
            <a:gdLst/>
            <a:ahLst/>
            <a:cxnLst/>
            <a:rect l="l" t="t" r="r" b="b"/>
            <a:pathLst>
              <a:path w="1295399" h="627888">
                <a:moveTo>
                  <a:pt x="0" y="0"/>
                </a:moveTo>
                <a:lnTo>
                  <a:pt x="0" y="627887"/>
                </a:lnTo>
                <a:lnTo>
                  <a:pt x="1295399" y="627887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0760" y="1726691"/>
            <a:ext cx="1987295" cy="627888"/>
          </a:xfrm>
          <a:custGeom>
            <a:avLst/>
            <a:gdLst/>
            <a:ahLst/>
            <a:cxnLst/>
            <a:rect l="l" t="t" r="r" b="b"/>
            <a:pathLst>
              <a:path w="1987295" h="627888">
                <a:moveTo>
                  <a:pt x="0" y="0"/>
                </a:moveTo>
                <a:lnTo>
                  <a:pt x="0" y="627888"/>
                </a:lnTo>
                <a:lnTo>
                  <a:pt x="1987295" y="62788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58056" y="1726691"/>
            <a:ext cx="1214627" cy="627888"/>
          </a:xfrm>
          <a:custGeom>
            <a:avLst/>
            <a:gdLst/>
            <a:ahLst/>
            <a:cxnLst/>
            <a:rect l="l" t="t" r="r" b="b"/>
            <a:pathLst>
              <a:path w="1214627" h="627888">
                <a:moveTo>
                  <a:pt x="0" y="0"/>
                </a:moveTo>
                <a:lnTo>
                  <a:pt x="0" y="627888"/>
                </a:lnTo>
                <a:lnTo>
                  <a:pt x="1214627" y="62788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72683" y="1726691"/>
            <a:ext cx="2474976" cy="627888"/>
          </a:xfrm>
          <a:custGeom>
            <a:avLst/>
            <a:gdLst/>
            <a:ahLst/>
            <a:cxnLst/>
            <a:rect l="l" t="t" r="r" b="b"/>
            <a:pathLst>
              <a:path w="2474976" h="627888">
                <a:moveTo>
                  <a:pt x="0" y="0"/>
                </a:moveTo>
                <a:lnTo>
                  <a:pt x="0" y="627888"/>
                </a:lnTo>
                <a:lnTo>
                  <a:pt x="2474976" y="62788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7659" y="1726691"/>
            <a:ext cx="1235964" cy="627888"/>
          </a:xfrm>
          <a:custGeom>
            <a:avLst/>
            <a:gdLst/>
            <a:ahLst/>
            <a:cxnLst/>
            <a:rect l="l" t="t" r="r" b="b"/>
            <a:pathLst>
              <a:path w="1235964" h="627888">
                <a:moveTo>
                  <a:pt x="0" y="0"/>
                </a:moveTo>
                <a:lnTo>
                  <a:pt x="0" y="627888"/>
                </a:lnTo>
                <a:lnTo>
                  <a:pt x="1235964" y="627888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5360" y="2354579"/>
            <a:ext cx="1295400" cy="1142999"/>
          </a:xfrm>
          <a:custGeom>
            <a:avLst/>
            <a:gdLst/>
            <a:ahLst/>
            <a:cxnLst/>
            <a:rect l="l" t="t" r="r" b="b"/>
            <a:pathLst>
              <a:path w="1295400" h="1143000">
                <a:moveTo>
                  <a:pt x="0" y="0"/>
                </a:moveTo>
                <a:lnTo>
                  <a:pt x="0" y="1143000"/>
                </a:lnTo>
                <a:lnTo>
                  <a:pt x="1295400" y="1143000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0760" y="2354579"/>
            <a:ext cx="1987295" cy="1143000"/>
          </a:xfrm>
          <a:custGeom>
            <a:avLst/>
            <a:gdLst/>
            <a:ahLst/>
            <a:cxnLst/>
            <a:rect l="l" t="t" r="r" b="b"/>
            <a:pathLst>
              <a:path w="1987295" h="1143000">
                <a:moveTo>
                  <a:pt x="0" y="0"/>
                </a:moveTo>
                <a:lnTo>
                  <a:pt x="0" y="1143000"/>
                </a:lnTo>
                <a:lnTo>
                  <a:pt x="1987295" y="1143000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58056" y="2354579"/>
            <a:ext cx="1214627" cy="1143000"/>
          </a:xfrm>
          <a:custGeom>
            <a:avLst/>
            <a:gdLst/>
            <a:ahLst/>
            <a:cxnLst/>
            <a:rect l="l" t="t" r="r" b="b"/>
            <a:pathLst>
              <a:path w="1214627" h="1143000">
                <a:moveTo>
                  <a:pt x="0" y="0"/>
                </a:moveTo>
                <a:lnTo>
                  <a:pt x="0" y="1143000"/>
                </a:lnTo>
                <a:lnTo>
                  <a:pt x="1214627" y="1143000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72683" y="2354579"/>
            <a:ext cx="2474976" cy="1143000"/>
          </a:xfrm>
          <a:custGeom>
            <a:avLst/>
            <a:gdLst/>
            <a:ahLst/>
            <a:cxnLst/>
            <a:rect l="l" t="t" r="r" b="b"/>
            <a:pathLst>
              <a:path w="2474976" h="1143000">
                <a:moveTo>
                  <a:pt x="0" y="0"/>
                </a:moveTo>
                <a:lnTo>
                  <a:pt x="0" y="1143000"/>
                </a:lnTo>
                <a:lnTo>
                  <a:pt x="2474976" y="1142999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47659" y="2354579"/>
            <a:ext cx="1235964" cy="1142999"/>
          </a:xfrm>
          <a:custGeom>
            <a:avLst/>
            <a:gdLst/>
            <a:ahLst/>
            <a:cxnLst/>
            <a:rect l="l" t="t" r="r" b="b"/>
            <a:pathLst>
              <a:path w="1235964" h="1143000">
                <a:moveTo>
                  <a:pt x="0" y="0"/>
                </a:moveTo>
                <a:lnTo>
                  <a:pt x="0" y="1142999"/>
                </a:lnTo>
                <a:lnTo>
                  <a:pt x="1235964" y="1142999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5360" y="3497579"/>
            <a:ext cx="1295400" cy="1130808"/>
          </a:xfrm>
          <a:custGeom>
            <a:avLst/>
            <a:gdLst/>
            <a:ahLst/>
            <a:cxnLst/>
            <a:rect l="l" t="t" r="r" b="b"/>
            <a:pathLst>
              <a:path w="1295400" h="1130808">
                <a:moveTo>
                  <a:pt x="0" y="0"/>
                </a:moveTo>
                <a:lnTo>
                  <a:pt x="0" y="1130808"/>
                </a:lnTo>
                <a:lnTo>
                  <a:pt x="1295400" y="1130808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70760" y="3497579"/>
            <a:ext cx="1987295" cy="1130808"/>
          </a:xfrm>
          <a:custGeom>
            <a:avLst/>
            <a:gdLst/>
            <a:ahLst/>
            <a:cxnLst/>
            <a:rect l="l" t="t" r="r" b="b"/>
            <a:pathLst>
              <a:path w="1987295" h="1130808">
                <a:moveTo>
                  <a:pt x="0" y="0"/>
                </a:moveTo>
                <a:lnTo>
                  <a:pt x="0" y="1130808"/>
                </a:lnTo>
                <a:lnTo>
                  <a:pt x="1987295" y="113080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8056" y="3497579"/>
            <a:ext cx="1214627" cy="1130808"/>
          </a:xfrm>
          <a:custGeom>
            <a:avLst/>
            <a:gdLst/>
            <a:ahLst/>
            <a:cxnLst/>
            <a:rect l="l" t="t" r="r" b="b"/>
            <a:pathLst>
              <a:path w="1214627" h="1130808">
                <a:moveTo>
                  <a:pt x="0" y="0"/>
                </a:moveTo>
                <a:lnTo>
                  <a:pt x="0" y="1130808"/>
                </a:lnTo>
                <a:lnTo>
                  <a:pt x="1214627" y="113080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72683" y="3497579"/>
            <a:ext cx="2474976" cy="1130808"/>
          </a:xfrm>
          <a:custGeom>
            <a:avLst/>
            <a:gdLst/>
            <a:ahLst/>
            <a:cxnLst/>
            <a:rect l="l" t="t" r="r" b="b"/>
            <a:pathLst>
              <a:path w="2474976" h="1130808">
                <a:moveTo>
                  <a:pt x="0" y="0"/>
                </a:moveTo>
                <a:lnTo>
                  <a:pt x="0" y="1130808"/>
                </a:lnTo>
                <a:lnTo>
                  <a:pt x="2474976" y="113080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47659" y="3497579"/>
            <a:ext cx="1235964" cy="1130808"/>
          </a:xfrm>
          <a:custGeom>
            <a:avLst/>
            <a:gdLst/>
            <a:ahLst/>
            <a:cxnLst/>
            <a:rect l="l" t="t" r="r" b="b"/>
            <a:pathLst>
              <a:path w="1235964" h="1130808">
                <a:moveTo>
                  <a:pt x="0" y="0"/>
                </a:moveTo>
                <a:lnTo>
                  <a:pt x="0" y="1130808"/>
                </a:lnTo>
                <a:lnTo>
                  <a:pt x="1235964" y="1130808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75360" y="4628388"/>
            <a:ext cx="1295399" cy="1165860"/>
          </a:xfrm>
          <a:custGeom>
            <a:avLst/>
            <a:gdLst/>
            <a:ahLst/>
            <a:cxnLst/>
            <a:rect l="l" t="t" r="r" b="b"/>
            <a:pathLst>
              <a:path w="1295399" h="1165860">
                <a:moveTo>
                  <a:pt x="0" y="0"/>
                </a:moveTo>
                <a:lnTo>
                  <a:pt x="0" y="1165860"/>
                </a:lnTo>
                <a:lnTo>
                  <a:pt x="1295399" y="1165860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70760" y="4640578"/>
            <a:ext cx="1987295" cy="1165860"/>
          </a:xfrm>
          <a:custGeom>
            <a:avLst/>
            <a:gdLst/>
            <a:ahLst/>
            <a:cxnLst/>
            <a:rect l="l" t="t" r="r" b="b"/>
            <a:pathLst>
              <a:path w="1987295" h="1165860">
                <a:moveTo>
                  <a:pt x="0" y="0"/>
                </a:moveTo>
                <a:lnTo>
                  <a:pt x="0" y="1165860"/>
                </a:lnTo>
                <a:lnTo>
                  <a:pt x="1987295" y="1165860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r>
              <a:rPr lang="es-ES" sz="1200" dirty="0"/>
              <a:t>Lic. Víctor Manuel Córdova Sánchez</a:t>
            </a:r>
            <a:endParaRPr sz="1200" dirty="0"/>
          </a:p>
        </p:txBody>
      </p:sp>
      <p:sp>
        <p:nvSpPr>
          <p:cNvPr id="36" name="object 36"/>
          <p:cNvSpPr/>
          <p:nvPr/>
        </p:nvSpPr>
        <p:spPr>
          <a:xfrm>
            <a:off x="4257253" y="4640578"/>
            <a:ext cx="1293487" cy="1165860"/>
          </a:xfrm>
          <a:custGeom>
            <a:avLst/>
            <a:gdLst/>
            <a:ahLst/>
            <a:cxnLst/>
            <a:rect l="l" t="t" r="r" b="b"/>
            <a:pathLst>
              <a:path w="1214627" h="1165860">
                <a:moveTo>
                  <a:pt x="0" y="0"/>
                </a:moveTo>
                <a:lnTo>
                  <a:pt x="0" y="1165860"/>
                </a:lnTo>
                <a:lnTo>
                  <a:pt x="1214627" y="1165860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5550742" y="4628387"/>
            <a:ext cx="2512240" cy="1165860"/>
          </a:xfrm>
          <a:custGeom>
            <a:avLst/>
            <a:gdLst/>
            <a:ahLst/>
            <a:cxnLst/>
            <a:rect l="l" t="t" r="r" b="b"/>
            <a:pathLst>
              <a:path w="2474976" h="1165860">
                <a:moveTo>
                  <a:pt x="0" y="0"/>
                </a:moveTo>
                <a:lnTo>
                  <a:pt x="0" y="1165860"/>
                </a:lnTo>
                <a:lnTo>
                  <a:pt x="2474976" y="1165860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r>
              <a:rPr lang="es-ES" sz="1200" dirty="0"/>
              <a:t>vcordova@villahermosa.gob.mx</a:t>
            </a:r>
          </a:p>
        </p:txBody>
      </p:sp>
      <p:sp>
        <p:nvSpPr>
          <p:cNvPr id="38" name="object 38"/>
          <p:cNvSpPr/>
          <p:nvPr/>
        </p:nvSpPr>
        <p:spPr>
          <a:xfrm>
            <a:off x="7947659" y="4628387"/>
            <a:ext cx="1235964" cy="1165860"/>
          </a:xfrm>
          <a:custGeom>
            <a:avLst/>
            <a:gdLst/>
            <a:ahLst/>
            <a:cxnLst/>
            <a:rect l="l" t="t" r="r" b="b"/>
            <a:pathLst>
              <a:path w="1235964" h="1165860">
                <a:moveTo>
                  <a:pt x="0" y="0"/>
                </a:moveTo>
                <a:lnTo>
                  <a:pt x="0" y="1165860"/>
                </a:lnTo>
                <a:lnTo>
                  <a:pt x="1235964" y="1165860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 lang="es-ES" sz="1100" dirty="0"/>
          </a:p>
          <a:p>
            <a:endParaRPr lang="es-ES" sz="1100" dirty="0"/>
          </a:p>
          <a:p>
            <a:r>
              <a:rPr lang="es-ES" sz="1100" dirty="0"/>
              <a:t>   </a:t>
            </a:r>
          </a:p>
          <a:p>
            <a:r>
              <a:rPr lang="es-ES" sz="1100" dirty="0"/>
              <a:t> 3-10-32-32-1129</a:t>
            </a:r>
            <a:endParaRPr sz="1100" dirty="0"/>
          </a:p>
        </p:txBody>
      </p:sp>
      <p:sp>
        <p:nvSpPr>
          <p:cNvPr id="39" name="object 39"/>
          <p:cNvSpPr/>
          <p:nvPr/>
        </p:nvSpPr>
        <p:spPr>
          <a:xfrm>
            <a:off x="975360" y="5794248"/>
            <a:ext cx="1295399" cy="1030224"/>
          </a:xfrm>
          <a:custGeom>
            <a:avLst/>
            <a:gdLst/>
            <a:ahLst/>
            <a:cxnLst/>
            <a:rect l="l" t="t" r="r" b="b"/>
            <a:pathLst>
              <a:path w="1295399" h="1030224">
                <a:moveTo>
                  <a:pt x="0" y="0"/>
                </a:moveTo>
                <a:lnTo>
                  <a:pt x="0" y="1030224"/>
                </a:lnTo>
                <a:lnTo>
                  <a:pt x="1295399" y="1030224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82552" y="5788152"/>
            <a:ext cx="2103931" cy="1030224"/>
          </a:xfrm>
          <a:custGeom>
            <a:avLst/>
            <a:gdLst/>
            <a:ahLst/>
            <a:cxnLst/>
            <a:rect l="l" t="t" r="r" b="b"/>
            <a:pathLst>
              <a:path w="1987296" h="1030224">
                <a:moveTo>
                  <a:pt x="0" y="0"/>
                </a:moveTo>
                <a:lnTo>
                  <a:pt x="0" y="1030224"/>
                </a:lnTo>
                <a:lnTo>
                  <a:pt x="1987296" y="1030224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MX" sz="1200" spc="4" dirty="0">
              <a:solidFill>
                <a:srgbClr val="3F3F3F"/>
              </a:solidFill>
              <a:latin typeface="Calibri"/>
              <a:cs typeface="Calibri"/>
            </a:endParaRPr>
          </a:p>
          <a:p>
            <a:pPr algn="ctr"/>
            <a:endParaRPr lang="es-MX" sz="1200" spc="4" dirty="0">
              <a:solidFill>
                <a:srgbClr val="3F3F3F"/>
              </a:solidFill>
              <a:latin typeface="Calibri"/>
              <a:cs typeface="Calibri"/>
            </a:endParaRPr>
          </a:p>
          <a:p>
            <a:pPr algn="ctr"/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ic.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D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ia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lang="es-MX" sz="1200" spc="-5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Ju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lia</a:t>
            </a:r>
            <a:r>
              <a:rPr lang="es-MX" sz="1200" spc="-3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Sánchez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Álvarez</a:t>
            </a:r>
            <a:endParaRPr sz="1200" dirty="0"/>
          </a:p>
        </p:txBody>
      </p:sp>
      <p:sp>
        <p:nvSpPr>
          <p:cNvPr id="41" name="object 41"/>
          <p:cNvSpPr/>
          <p:nvPr/>
        </p:nvSpPr>
        <p:spPr>
          <a:xfrm>
            <a:off x="4386486" y="5785104"/>
            <a:ext cx="1214628" cy="1030224"/>
          </a:xfrm>
          <a:custGeom>
            <a:avLst/>
            <a:gdLst/>
            <a:ahLst/>
            <a:cxnLst/>
            <a:rect l="l" t="t" r="r" b="b"/>
            <a:pathLst>
              <a:path w="1214628" h="1030224">
                <a:moveTo>
                  <a:pt x="0" y="0"/>
                </a:moveTo>
                <a:lnTo>
                  <a:pt x="0" y="1030224"/>
                </a:lnTo>
                <a:lnTo>
                  <a:pt x="1214628" y="1030224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 lang="es-ES" sz="1400" dirty="0">
              <a:latin typeface="AkzidenzGrotesk" panose="02000503050000020003" pitchFamily="2" charset="0"/>
            </a:endParaRPr>
          </a:p>
          <a:p>
            <a:r>
              <a:rPr lang="es-ES" sz="1100" dirty="0">
                <a:latin typeface="+mj-lt"/>
              </a:rPr>
              <a:t>Encargada del Departamento de vinculación</a:t>
            </a:r>
            <a:endParaRPr sz="1100" dirty="0">
              <a:latin typeface="+mj-l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947659" y="5794247"/>
            <a:ext cx="1235964" cy="1030224"/>
          </a:xfrm>
          <a:custGeom>
            <a:avLst/>
            <a:gdLst/>
            <a:ahLst/>
            <a:cxnLst/>
            <a:rect l="l" t="t" r="r" b="b"/>
            <a:pathLst>
              <a:path w="1235964" h="1030224">
                <a:moveTo>
                  <a:pt x="0" y="0"/>
                </a:moveTo>
                <a:lnTo>
                  <a:pt x="0" y="1030224"/>
                </a:lnTo>
                <a:lnTo>
                  <a:pt x="1235964" y="1030224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0244" y="5852159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90244" y="4773168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90244" y="3616452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49065" y="976757"/>
            <a:ext cx="2791236" cy="423164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405892">
              <a:lnSpc>
                <a:spcPts val="1505"/>
              </a:lnSpc>
            </a:pP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DIRECTORIO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DE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FUNCIONARIOS</a:t>
            </a:r>
            <a:endParaRPr sz="1400">
              <a:latin typeface="Calibri"/>
              <a:cs typeface="Calibri"/>
            </a:endParaRPr>
          </a:p>
          <a:p>
            <a:pPr marL="12700" marR="9441">
              <a:lnSpc>
                <a:spcPts val="1730"/>
              </a:lnSpc>
              <a:spcBef>
                <a:spcPts val="11"/>
              </a:spcBef>
            </a:pP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Dirección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Atención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Ciudadana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60518" y="2056893"/>
            <a:ext cx="830445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ext.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63875" y="2850898"/>
            <a:ext cx="795394" cy="19304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b="1" spc="-2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Directora</a:t>
            </a:r>
            <a:endParaRPr sz="1200" b="1" dirty="0">
              <a:latin typeface="AkzidenzGrotesk" panose="02000503050000020003" pitchFamily="2" charset="0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7816" y="2850898"/>
            <a:ext cx="2226429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lang="es-ES" sz="1200" dirty="0"/>
              <a:t>Karla.hernandez@centro.gob.mx</a:t>
            </a:r>
          </a:p>
          <a:p>
            <a:pPr marL="12700">
              <a:lnSpc>
                <a:spcPts val="1300"/>
              </a:lnSpc>
            </a:pPr>
            <a:r>
              <a:rPr sz="1200" spc="-1" dirty="0"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42019" y="2939290"/>
            <a:ext cx="548285" cy="168144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1128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0931" y="3992375"/>
            <a:ext cx="487379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1" dirty="0">
                <a:latin typeface="Calibri"/>
                <a:cs typeface="Calibri"/>
              </a:rPr>
              <a:t>Gestión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51428" y="3992375"/>
            <a:ext cx="233677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62982" y="4076195"/>
            <a:ext cx="102423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3-10-32-32</a:t>
            </a:r>
            <a:r>
              <a:rPr sz="1100" spc="22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1131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360" y="1726691"/>
            <a:ext cx="8208263" cy="627888"/>
          </a:xfrm>
          <a:prstGeom prst="rect">
            <a:avLst/>
          </a:prstGeom>
        </p:spPr>
        <p:txBody>
          <a:bodyPr wrap="square" lIns="0" tIns="1926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32233">
              <a:lnSpc>
                <a:spcPts val="1464"/>
              </a:lnSpc>
            </a:pP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ía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ario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</a:t>
            </a:r>
            <a:r>
              <a:rPr sz="1200" spc="19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</a:t>
            </a:r>
            <a:r>
              <a:rPr sz="1200" spc="2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</a:t>
            </a:r>
            <a:r>
              <a:rPr sz="1200" spc="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4" baseline="31857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9" baseline="31857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19" baseline="31857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4" baseline="338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5360" y="2354579"/>
            <a:ext cx="8208263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17321">
              <a:lnSpc>
                <a:spcPts val="1623"/>
              </a:lnSpc>
              <a:spcBef>
                <a:spcPts val="1169"/>
              </a:spcBef>
            </a:pPr>
            <a:r>
              <a:rPr lang="es-MX" sz="1000" dirty="0"/>
              <a:t>      </a:t>
            </a:r>
          </a:p>
          <a:p>
            <a:pPr marL="1417321">
              <a:lnSpc>
                <a:spcPts val="1623"/>
              </a:lnSpc>
              <a:spcBef>
                <a:spcPts val="1169"/>
              </a:spcBef>
            </a:pPr>
            <a:r>
              <a:rPr lang="es-MX" sz="1000" spc="-119" dirty="0">
                <a:latin typeface="AkzidenzGrotesk" panose="02000503050000020003" pitchFamily="2" charset="0"/>
                <a:cs typeface="Calibri"/>
              </a:rPr>
              <a:t>                              </a:t>
            </a:r>
            <a:r>
              <a:rPr lang="es-MX" sz="1200" spc="-119" dirty="0">
                <a:latin typeface="AkzidenzGrotesk" panose="02000503050000020003" pitchFamily="2" charset="0"/>
                <a:cs typeface="Calibri"/>
              </a:rPr>
              <a:t>                                                    </a:t>
            </a:r>
            <a:r>
              <a:rPr sz="1200" spc="0" dirty="0">
                <a:latin typeface="Times New Roman"/>
                <a:cs typeface="Times New Roman"/>
              </a:rPr>
              <a:t>                                                                                                     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600" spc="4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3</a:t>
            </a:r>
            <a:r>
              <a:rPr sz="1600" spc="0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-</a:t>
            </a:r>
            <a:r>
              <a:rPr sz="1600" spc="4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10</a:t>
            </a:r>
            <a:r>
              <a:rPr sz="1600" spc="0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-</a:t>
            </a:r>
            <a:r>
              <a:rPr sz="1600" spc="4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3</a:t>
            </a:r>
            <a:r>
              <a:rPr sz="1600" spc="0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-</a:t>
            </a:r>
            <a:r>
              <a:rPr sz="1600" spc="4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23</a:t>
            </a:r>
            <a:r>
              <a:rPr sz="1600" spc="0" baseline="-34753" dirty="0">
                <a:solidFill>
                  <a:srgbClr val="3F3F3F"/>
                </a:solidFill>
                <a:latin typeface="AkzidenzGrotesk" panose="02000503050000020003" pitchFamily="2" charset="0"/>
                <a:cs typeface="Calibri"/>
              </a:rPr>
              <a:t>2</a:t>
            </a:r>
            <a:r>
              <a:rPr sz="1600" spc="220" baseline="-36893" dirty="0">
                <a:solidFill>
                  <a:srgbClr val="3F3F3F"/>
                </a:solidFill>
                <a:latin typeface="AkzidenzGrotesk" panose="02000503050000020003" pitchFamily="2" charset="0"/>
                <a:cs typeface="Times New Roman"/>
              </a:rPr>
              <a:t> </a:t>
            </a:r>
            <a:endParaRPr sz="1600" dirty="0">
              <a:latin typeface="AkzidenzGrotesk" panose="02000503050000020003" pitchFamily="2" charset="0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360" y="3497579"/>
            <a:ext cx="8208263" cy="1130807"/>
          </a:xfrm>
          <a:prstGeom prst="rect">
            <a:avLst/>
          </a:prstGeom>
        </p:spPr>
        <p:txBody>
          <a:bodyPr wrap="square" lIns="0" tIns="2063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 dirty="0"/>
          </a:p>
          <a:p>
            <a:pPr marL="3406613" marR="3836715" algn="ctr">
              <a:lnSpc>
                <a:spcPct val="101725"/>
              </a:lnSpc>
            </a:pPr>
            <a:r>
              <a:rPr sz="1100" spc="0" dirty="0">
                <a:latin typeface="Calibri"/>
                <a:cs typeface="Calibri"/>
              </a:rPr>
              <a:t>Subdirector</a:t>
            </a:r>
            <a:r>
              <a:rPr lang="es-MX" sz="1100" spc="0" dirty="0">
                <a:latin typeface="Calibri"/>
                <a:cs typeface="Calibri"/>
              </a:rPr>
              <a:t> </a:t>
            </a:r>
            <a:r>
              <a:rPr sz="1100" spc="-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Calibri"/>
                <a:cs typeface="Calibri"/>
              </a:rPr>
              <a:t>de</a:t>
            </a:r>
            <a:endParaRPr sz="1100" dirty="0">
              <a:latin typeface="Calibri"/>
              <a:cs typeface="Calibri"/>
            </a:endParaRPr>
          </a:p>
          <a:p>
            <a:pPr marL="1533006">
              <a:lnSpc>
                <a:spcPts val="1964"/>
              </a:lnSpc>
              <a:spcBef>
                <a:spcPts val="98"/>
              </a:spcBef>
            </a:pPr>
            <a:r>
              <a:rPr lang="es-MX" sz="1600" spc="0" baseline="-7743" dirty="0">
                <a:latin typeface="AkzidenzGrotesk" panose="02000503050000020003" pitchFamily="2" charset="0"/>
                <a:cs typeface="Times New Roman"/>
              </a:rPr>
              <a:t>                                            </a:t>
            </a:r>
            <a:r>
              <a:rPr sz="1600" spc="0" baseline="-7905" dirty="0">
                <a:latin typeface="AkzidenzGrotesk" panose="02000503050000020003" pitchFamily="2" charset="0"/>
                <a:cs typeface="Times New Roman"/>
              </a:rPr>
              <a:t>           </a:t>
            </a:r>
            <a:r>
              <a:rPr sz="1650" spc="-4" baseline="27306" dirty="0" err="1">
                <a:latin typeface="Calibri"/>
                <a:cs typeface="Calibri"/>
              </a:rPr>
              <a:t>A</a:t>
            </a:r>
            <a:r>
              <a:rPr sz="1650" spc="0" baseline="27306" dirty="0" err="1">
                <a:latin typeface="Calibri"/>
                <a:cs typeface="Calibri"/>
              </a:rPr>
              <a:t>t</a:t>
            </a:r>
            <a:r>
              <a:rPr sz="1650" spc="4" baseline="27306" dirty="0" err="1">
                <a:latin typeface="Calibri"/>
                <a:cs typeface="Calibri"/>
              </a:rPr>
              <a:t>e</a:t>
            </a:r>
            <a:r>
              <a:rPr sz="1650" spc="-4" baseline="27306" dirty="0" err="1">
                <a:latin typeface="Calibri"/>
                <a:cs typeface="Calibri"/>
              </a:rPr>
              <a:t>n</a:t>
            </a:r>
            <a:r>
              <a:rPr sz="1650" spc="0" baseline="27306" dirty="0" err="1">
                <a:latin typeface="Calibri"/>
                <a:cs typeface="Calibri"/>
              </a:rPr>
              <a:t>ci</a:t>
            </a:r>
            <a:r>
              <a:rPr sz="1650" spc="4" baseline="27306" dirty="0" err="1">
                <a:latin typeface="Calibri"/>
                <a:cs typeface="Calibri"/>
              </a:rPr>
              <a:t>ó</a:t>
            </a:r>
            <a:r>
              <a:rPr sz="1650" spc="0" baseline="27306" dirty="0" err="1">
                <a:latin typeface="Calibri"/>
                <a:cs typeface="Calibri"/>
              </a:rPr>
              <a:t>n</a:t>
            </a:r>
            <a:r>
              <a:rPr sz="1650" spc="-64" baseline="28987" dirty="0">
                <a:latin typeface="Times New Roman"/>
                <a:cs typeface="Times New Roman"/>
              </a:rPr>
              <a:t> </a:t>
            </a:r>
            <a:r>
              <a:rPr sz="1650" spc="0" baseline="27306" dirty="0">
                <a:latin typeface="Calibri"/>
                <a:cs typeface="Calibri"/>
              </a:rPr>
              <a:t>y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5360" y="4628387"/>
            <a:ext cx="8208263" cy="1165860"/>
          </a:xfrm>
          <a:prstGeom prst="rect">
            <a:avLst/>
          </a:prstGeom>
        </p:spPr>
        <p:txBody>
          <a:bodyPr wrap="square" lIns="0" tIns="2061" rIns="0" bIns="0" rtlCol="0">
            <a:noAutofit/>
          </a:bodyPr>
          <a:lstStyle/>
          <a:p>
            <a:pPr marL="1435609">
              <a:lnSpc>
                <a:spcPts val="1319"/>
              </a:lnSpc>
              <a:spcBef>
                <a:spcPts val="1000"/>
              </a:spcBef>
            </a:pPr>
            <a:r>
              <a:rPr lang="es-MX" spc="0" baseline="-7905" dirty="0">
                <a:latin typeface="Times New Roman"/>
                <a:cs typeface="Times New Roman"/>
              </a:rPr>
              <a:t>  </a:t>
            </a:r>
            <a:r>
              <a:rPr lang="es-MX" sz="1650" spc="0" baseline="-7905" dirty="0">
                <a:latin typeface="Times New Roman"/>
                <a:cs typeface="Times New Roman"/>
              </a:rPr>
              <a:t>      </a:t>
            </a:r>
            <a:r>
              <a:rPr lang="es-MX" sz="1650" spc="176" baseline="-7905" dirty="0">
                <a:latin typeface="Times New Roman"/>
                <a:cs typeface="Times New Roman"/>
              </a:rPr>
              <a:t> </a:t>
            </a:r>
            <a:endParaRPr lang="es-MX" sz="1100" dirty="0">
              <a:latin typeface="Calibri"/>
              <a:cs typeface="Calibri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FE65BAE-64EE-2FA0-3013-4CDA80AB2431}"/>
              </a:ext>
            </a:extLst>
          </p:cNvPr>
          <p:cNvSpPr txBox="1"/>
          <p:nvPr/>
        </p:nvSpPr>
        <p:spPr>
          <a:xfrm>
            <a:off x="4292985" y="4829459"/>
            <a:ext cx="177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+mj-lt"/>
              </a:rPr>
              <a:t> Subdirector de organización y Vinculación</a:t>
            </a:r>
            <a:endParaRPr lang="es-MX" sz="1200" dirty="0">
              <a:latin typeface="+mj-lt"/>
            </a:endParaRPr>
          </a:p>
        </p:txBody>
      </p:sp>
      <p:sp>
        <p:nvSpPr>
          <p:cNvPr id="50" name="object 43">
            <a:extLst>
              <a:ext uri="{FF2B5EF4-FFF2-40B4-BE49-F238E27FC236}">
                <a16:creationId xmlns:a16="http://schemas.microsoft.com/office/drawing/2014/main" id="{0F8DA915-358F-E3D1-3273-EC32C29C6D78}"/>
              </a:ext>
            </a:extLst>
          </p:cNvPr>
          <p:cNvSpPr/>
          <p:nvPr/>
        </p:nvSpPr>
        <p:spPr>
          <a:xfrm>
            <a:off x="5592097" y="5806438"/>
            <a:ext cx="2355561" cy="1030224"/>
          </a:xfrm>
          <a:custGeom>
            <a:avLst/>
            <a:gdLst/>
            <a:ahLst/>
            <a:cxnLst/>
            <a:rect l="l" t="t" r="r" b="b"/>
            <a:pathLst>
              <a:path w="1235964" h="1030224">
                <a:moveTo>
                  <a:pt x="0" y="0"/>
                </a:moveTo>
                <a:lnTo>
                  <a:pt x="0" y="1030224"/>
                </a:lnTo>
                <a:lnTo>
                  <a:pt x="1235964" y="1030224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100" dirty="0"/>
          </a:p>
          <a:p>
            <a:pPr algn="ctr"/>
            <a:endParaRPr lang="es-ES" sz="1100" dirty="0"/>
          </a:p>
          <a:p>
            <a:pPr algn="ctr"/>
            <a:r>
              <a:rPr lang="es-ES" sz="1100" dirty="0" err="1"/>
              <a:t>diana,sanchez@centro.gob.mx</a:t>
            </a:r>
            <a:endParaRPr lang="es-MX" sz="11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739BD2-6CEB-2BAF-00F4-CEB659121FB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02" t="23362" r="38783" b="25356"/>
          <a:stretch/>
        </p:blipFill>
        <p:spPr bwMode="auto">
          <a:xfrm>
            <a:off x="1205484" y="4719700"/>
            <a:ext cx="747008" cy="97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1C185DD-A41D-721A-51E1-9C54E7C3E5B6}"/>
              </a:ext>
            </a:extLst>
          </p:cNvPr>
          <p:cNvSpPr txBox="1"/>
          <p:nvPr/>
        </p:nvSpPr>
        <p:spPr>
          <a:xfrm>
            <a:off x="2311968" y="2647294"/>
            <a:ext cx="2443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spc="-119" dirty="0">
                <a:latin typeface="AkzidenzGrotesk" panose="02000503050000020003" pitchFamily="2" charset="0"/>
                <a:cs typeface="Calibri"/>
              </a:rPr>
              <a:t>Lic</a:t>
            </a:r>
            <a:r>
              <a:rPr lang="es-MX" sz="1600" spc="-119" dirty="0">
                <a:latin typeface="AkzidenzGrotesk" panose="02000503050000020003" pitchFamily="2" charset="0"/>
                <a:cs typeface="Calibri"/>
              </a:rPr>
              <a:t>.</a:t>
            </a:r>
            <a:r>
              <a:rPr lang="es-MX" sz="1200" spc="-119" dirty="0">
                <a:latin typeface="AkzidenzGrotesk" panose="02000503050000020003" pitchFamily="2" charset="0"/>
                <a:cs typeface="Calibri"/>
              </a:rPr>
              <a:t> Karla Cristal </a:t>
            </a:r>
          </a:p>
          <a:p>
            <a:r>
              <a:rPr lang="es-MX" sz="1200" spc="-119" dirty="0">
                <a:latin typeface="AkzidenzGrotesk" panose="02000503050000020003" pitchFamily="2" charset="0"/>
                <a:cs typeface="Calibri"/>
              </a:rPr>
              <a:t>Hernández Vásquez</a:t>
            </a:r>
            <a:endParaRPr lang="es-MX" sz="12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AAA50B4A-EC8E-B908-55DC-F22E38FEDAC7}"/>
              </a:ext>
            </a:extLst>
          </p:cNvPr>
          <p:cNvSpPr txBox="1"/>
          <p:nvPr/>
        </p:nvSpPr>
        <p:spPr>
          <a:xfrm>
            <a:off x="2247823" y="3698650"/>
            <a:ext cx="244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spc="-119" dirty="0">
                <a:latin typeface="AkzidenzGrotesk" panose="02000503050000020003" pitchFamily="2" charset="0"/>
                <a:cs typeface="Calibri"/>
              </a:rPr>
              <a:t>C. Edduard Francisco</a:t>
            </a:r>
          </a:p>
          <a:p>
            <a:r>
              <a:rPr lang="es-MX" sz="1200" spc="-119" dirty="0">
                <a:latin typeface="AkzidenzGrotesk" panose="02000503050000020003" pitchFamily="2" charset="0"/>
                <a:cs typeface="Calibri"/>
              </a:rPr>
              <a:t>  Baños Coronel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E60E6F5-25E9-62E2-DDD3-6F1EB65000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15" y="2482596"/>
            <a:ext cx="775403" cy="948454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EC1A624E-C37B-2ED5-D975-F8635911F8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14" y="3616451"/>
            <a:ext cx="750904" cy="9575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457200" y="228600"/>
            <a:ext cx="9448800" cy="70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75360" y="1627631"/>
            <a:ext cx="1295399" cy="627888"/>
          </a:xfrm>
          <a:custGeom>
            <a:avLst/>
            <a:gdLst/>
            <a:ahLst/>
            <a:cxnLst/>
            <a:rect l="l" t="t" r="r" b="b"/>
            <a:pathLst>
              <a:path w="1295399" h="627888">
                <a:moveTo>
                  <a:pt x="0" y="0"/>
                </a:moveTo>
                <a:lnTo>
                  <a:pt x="0" y="627888"/>
                </a:lnTo>
                <a:lnTo>
                  <a:pt x="1295399" y="627888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70760" y="1627631"/>
            <a:ext cx="1987295" cy="627888"/>
          </a:xfrm>
          <a:custGeom>
            <a:avLst/>
            <a:gdLst/>
            <a:ahLst/>
            <a:cxnLst/>
            <a:rect l="l" t="t" r="r" b="b"/>
            <a:pathLst>
              <a:path w="1987295" h="627888">
                <a:moveTo>
                  <a:pt x="0" y="0"/>
                </a:moveTo>
                <a:lnTo>
                  <a:pt x="0" y="627888"/>
                </a:lnTo>
                <a:lnTo>
                  <a:pt x="1987295" y="62788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58056" y="1627631"/>
            <a:ext cx="1214627" cy="627888"/>
          </a:xfrm>
          <a:custGeom>
            <a:avLst/>
            <a:gdLst/>
            <a:ahLst/>
            <a:cxnLst/>
            <a:rect l="l" t="t" r="r" b="b"/>
            <a:pathLst>
              <a:path w="1214627" h="627888">
                <a:moveTo>
                  <a:pt x="0" y="0"/>
                </a:moveTo>
                <a:lnTo>
                  <a:pt x="0" y="627888"/>
                </a:lnTo>
                <a:lnTo>
                  <a:pt x="1214627" y="62788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2683" y="1627631"/>
            <a:ext cx="2474976" cy="627888"/>
          </a:xfrm>
          <a:custGeom>
            <a:avLst/>
            <a:gdLst/>
            <a:ahLst/>
            <a:cxnLst/>
            <a:rect l="l" t="t" r="r" b="b"/>
            <a:pathLst>
              <a:path w="2474976" h="627888">
                <a:moveTo>
                  <a:pt x="0" y="0"/>
                </a:moveTo>
                <a:lnTo>
                  <a:pt x="0" y="627888"/>
                </a:lnTo>
                <a:lnTo>
                  <a:pt x="2474976" y="62788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47659" y="1627631"/>
            <a:ext cx="1235964" cy="627888"/>
          </a:xfrm>
          <a:custGeom>
            <a:avLst/>
            <a:gdLst/>
            <a:ahLst/>
            <a:cxnLst/>
            <a:rect l="l" t="t" r="r" b="b"/>
            <a:pathLst>
              <a:path w="1235964" h="627888">
                <a:moveTo>
                  <a:pt x="0" y="0"/>
                </a:moveTo>
                <a:lnTo>
                  <a:pt x="0" y="627888"/>
                </a:lnTo>
                <a:lnTo>
                  <a:pt x="1235964" y="627887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5360" y="2255520"/>
            <a:ext cx="1295400" cy="1141476"/>
          </a:xfrm>
          <a:custGeom>
            <a:avLst/>
            <a:gdLst/>
            <a:ahLst/>
            <a:cxnLst/>
            <a:rect l="l" t="t" r="r" b="b"/>
            <a:pathLst>
              <a:path w="1295400" h="1141476">
                <a:moveTo>
                  <a:pt x="0" y="0"/>
                </a:moveTo>
                <a:lnTo>
                  <a:pt x="0" y="1141476"/>
                </a:lnTo>
                <a:lnTo>
                  <a:pt x="1295400" y="1141476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0760" y="2255519"/>
            <a:ext cx="1987295" cy="1141476"/>
          </a:xfrm>
          <a:custGeom>
            <a:avLst/>
            <a:gdLst/>
            <a:ahLst/>
            <a:cxnLst/>
            <a:rect l="l" t="t" r="r" b="b"/>
            <a:pathLst>
              <a:path w="1987295" h="1141476">
                <a:moveTo>
                  <a:pt x="0" y="0"/>
                </a:moveTo>
                <a:lnTo>
                  <a:pt x="0" y="1141476"/>
                </a:lnTo>
                <a:lnTo>
                  <a:pt x="1987295" y="1141476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r"/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4258056" y="2255519"/>
            <a:ext cx="1214627" cy="1141476"/>
          </a:xfrm>
          <a:custGeom>
            <a:avLst/>
            <a:gdLst/>
            <a:ahLst/>
            <a:cxnLst/>
            <a:rect l="l" t="t" r="r" b="b"/>
            <a:pathLst>
              <a:path w="1214627" h="1141476">
                <a:moveTo>
                  <a:pt x="0" y="0"/>
                </a:moveTo>
                <a:lnTo>
                  <a:pt x="0" y="1141476"/>
                </a:lnTo>
                <a:lnTo>
                  <a:pt x="1214627" y="1141476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47659" y="2255519"/>
            <a:ext cx="1235964" cy="1141476"/>
          </a:xfrm>
          <a:custGeom>
            <a:avLst/>
            <a:gdLst/>
            <a:ahLst/>
            <a:cxnLst/>
            <a:rect l="l" t="t" r="r" b="b"/>
            <a:pathLst>
              <a:path w="1235964" h="1141476">
                <a:moveTo>
                  <a:pt x="0" y="0"/>
                </a:moveTo>
                <a:lnTo>
                  <a:pt x="0" y="1141476"/>
                </a:lnTo>
                <a:lnTo>
                  <a:pt x="1235964" y="1141476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5360" y="3396996"/>
            <a:ext cx="1295400" cy="1132331"/>
          </a:xfrm>
          <a:custGeom>
            <a:avLst/>
            <a:gdLst/>
            <a:ahLst/>
            <a:cxnLst/>
            <a:rect l="l" t="t" r="r" b="b"/>
            <a:pathLst>
              <a:path w="1295400" h="1132331">
                <a:moveTo>
                  <a:pt x="0" y="0"/>
                </a:moveTo>
                <a:lnTo>
                  <a:pt x="0" y="1132331"/>
                </a:lnTo>
                <a:lnTo>
                  <a:pt x="1295400" y="1132331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0760" y="3396996"/>
            <a:ext cx="1987295" cy="1132331"/>
          </a:xfrm>
          <a:custGeom>
            <a:avLst/>
            <a:gdLst/>
            <a:ahLst/>
            <a:cxnLst/>
            <a:rect l="l" t="t" r="r" b="b"/>
            <a:pathLst>
              <a:path w="1987295" h="1132331">
                <a:moveTo>
                  <a:pt x="0" y="0"/>
                </a:moveTo>
                <a:lnTo>
                  <a:pt x="0" y="1132331"/>
                </a:lnTo>
                <a:lnTo>
                  <a:pt x="1987295" y="1132331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55748" y="3403885"/>
            <a:ext cx="1214627" cy="1132331"/>
          </a:xfrm>
          <a:custGeom>
            <a:avLst/>
            <a:gdLst/>
            <a:ahLst/>
            <a:cxnLst/>
            <a:rect l="l" t="t" r="r" b="b"/>
            <a:pathLst>
              <a:path w="1214627" h="1132331">
                <a:moveTo>
                  <a:pt x="0" y="0"/>
                </a:moveTo>
                <a:lnTo>
                  <a:pt x="0" y="1132331"/>
                </a:lnTo>
                <a:lnTo>
                  <a:pt x="1214627" y="1132331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 lang="es-MX"/>
          </a:p>
        </p:txBody>
      </p:sp>
      <p:sp>
        <p:nvSpPr>
          <p:cNvPr id="30" name="object 30"/>
          <p:cNvSpPr/>
          <p:nvPr/>
        </p:nvSpPr>
        <p:spPr>
          <a:xfrm>
            <a:off x="5472683" y="3396995"/>
            <a:ext cx="2474976" cy="1132332"/>
          </a:xfrm>
          <a:custGeom>
            <a:avLst/>
            <a:gdLst/>
            <a:ahLst/>
            <a:cxnLst/>
            <a:rect l="l" t="t" r="r" b="b"/>
            <a:pathLst>
              <a:path w="2474976" h="1132332">
                <a:moveTo>
                  <a:pt x="0" y="0"/>
                </a:moveTo>
                <a:lnTo>
                  <a:pt x="0" y="1132332"/>
                </a:lnTo>
                <a:lnTo>
                  <a:pt x="2474976" y="1132331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pPr marL="1406653">
              <a:lnSpc>
                <a:spcPts val="1342"/>
              </a:lnSpc>
              <a:spcBef>
                <a:spcPts val="2466"/>
              </a:spcBef>
            </a:pPr>
            <a:endParaRPr lang="es-MX" dirty="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947659" y="3396995"/>
            <a:ext cx="1235964" cy="1132331"/>
          </a:xfrm>
          <a:custGeom>
            <a:avLst/>
            <a:gdLst/>
            <a:ahLst/>
            <a:cxnLst/>
            <a:rect l="l" t="t" r="r" b="b"/>
            <a:pathLst>
              <a:path w="1235964" h="1132331">
                <a:moveTo>
                  <a:pt x="0" y="0"/>
                </a:moveTo>
                <a:lnTo>
                  <a:pt x="0" y="1132331"/>
                </a:lnTo>
                <a:lnTo>
                  <a:pt x="1235964" y="1132331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5360" y="4529328"/>
            <a:ext cx="1295399" cy="1223772"/>
          </a:xfrm>
          <a:custGeom>
            <a:avLst/>
            <a:gdLst/>
            <a:ahLst/>
            <a:cxnLst/>
            <a:rect l="l" t="t" r="r" b="b"/>
            <a:pathLst>
              <a:path w="1295399" h="1223772">
                <a:moveTo>
                  <a:pt x="0" y="0"/>
                </a:moveTo>
                <a:lnTo>
                  <a:pt x="0" y="1223772"/>
                </a:lnTo>
                <a:lnTo>
                  <a:pt x="1295399" y="1223772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70760" y="4529328"/>
            <a:ext cx="1987295" cy="1223772"/>
          </a:xfrm>
          <a:custGeom>
            <a:avLst/>
            <a:gdLst/>
            <a:ahLst/>
            <a:cxnLst/>
            <a:rect l="l" t="t" r="r" b="b"/>
            <a:pathLst>
              <a:path w="1987295" h="1223772">
                <a:moveTo>
                  <a:pt x="0" y="0"/>
                </a:moveTo>
                <a:lnTo>
                  <a:pt x="0" y="1223772"/>
                </a:lnTo>
                <a:lnTo>
                  <a:pt x="1987295" y="1223772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58056" y="4529328"/>
            <a:ext cx="1214627" cy="1223772"/>
          </a:xfrm>
          <a:custGeom>
            <a:avLst/>
            <a:gdLst/>
            <a:ahLst/>
            <a:cxnLst/>
            <a:rect l="l" t="t" r="r" b="b"/>
            <a:pathLst>
              <a:path w="1214627" h="1223772">
                <a:moveTo>
                  <a:pt x="0" y="0"/>
                </a:moveTo>
                <a:lnTo>
                  <a:pt x="0" y="1223772"/>
                </a:lnTo>
                <a:lnTo>
                  <a:pt x="1214627" y="1223772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5472683" y="4529327"/>
            <a:ext cx="2474976" cy="1223772"/>
          </a:xfrm>
          <a:custGeom>
            <a:avLst/>
            <a:gdLst/>
            <a:ahLst/>
            <a:cxnLst/>
            <a:rect l="l" t="t" r="r" b="b"/>
            <a:pathLst>
              <a:path w="2474976" h="1223772">
                <a:moveTo>
                  <a:pt x="0" y="0"/>
                </a:moveTo>
                <a:lnTo>
                  <a:pt x="0" y="1223772"/>
                </a:lnTo>
                <a:lnTo>
                  <a:pt x="2474976" y="1223772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47659" y="4529327"/>
            <a:ext cx="1235964" cy="1223772"/>
          </a:xfrm>
          <a:custGeom>
            <a:avLst/>
            <a:gdLst/>
            <a:ahLst/>
            <a:cxnLst/>
            <a:rect l="l" t="t" r="r" b="b"/>
            <a:pathLst>
              <a:path w="1235964" h="1223772">
                <a:moveTo>
                  <a:pt x="0" y="0"/>
                </a:moveTo>
                <a:lnTo>
                  <a:pt x="0" y="1223772"/>
                </a:lnTo>
                <a:lnTo>
                  <a:pt x="1235964" y="1223772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75360" y="5753100"/>
            <a:ext cx="1295399" cy="1165859"/>
          </a:xfrm>
          <a:custGeom>
            <a:avLst/>
            <a:gdLst/>
            <a:ahLst/>
            <a:cxnLst/>
            <a:rect l="l" t="t" r="r" b="b"/>
            <a:pathLst>
              <a:path w="1295399" h="1165859">
                <a:moveTo>
                  <a:pt x="0" y="0"/>
                </a:moveTo>
                <a:lnTo>
                  <a:pt x="0" y="1165859"/>
                </a:lnTo>
                <a:lnTo>
                  <a:pt x="1295399" y="116585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0760" y="5753100"/>
            <a:ext cx="1987296" cy="1165859"/>
          </a:xfrm>
          <a:custGeom>
            <a:avLst/>
            <a:gdLst/>
            <a:ahLst/>
            <a:cxnLst/>
            <a:rect l="l" t="t" r="r" b="b"/>
            <a:pathLst>
              <a:path w="1987296" h="1165859">
                <a:moveTo>
                  <a:pt x="0" y="0"/>
                </a:moveTo>
                <a:lnTo>
                  <a:pt x="0" y="1165859"/>
                </a:lnTo>
                <a:lnTo>
                  <a:pt x="1987296" y="1165859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58056" y="5753100"/>
            <a:ext cx="1214628" cy="1165859"/>
          </a:xfrm>
          <a:custGeom>
            <a:avLst/>
            <a:gdLst/>
            <a:ahLst/>
            <a:cxnLst/>
            <a:rect l="l" t="t" r="r" b="b"/>
            <a:pathLst>
              <a:path w="1214628" h="1165859">
                <a:moveTo>
                  <a:pt x="0" y="0"/>
                </a:moveTo>
                <a:lnTo>
                  <a:pt x="0" y="1165859"/>
                </a:lnTo>
                <a:lnTo>
                  <a:pt x="1214628" y="1165859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72683" y="5753099"/>
            <a:ext cx="2474976" cy="1165860"/>
          </a:xfrm>
          <a:custGeom>
            <a:avLst/>
            <a:gdLst/>
            <a:ahLst/>
            <a:cxnLst/>
            <a:rect l="l" t="t" r="r" b="b"/>
            <a:pathLst>
              <a:path w="2474976" h="1165860">
                <a:moveTo>
                  <a:pt x="0" y="0"/>
                </a:moveTo>
                <a:lnTo>
                  <a:pt x="0" y="1165860"/>
                </a:lnTo>
                <a:lnTo>
                  <a:pt x="2474976" y="1165860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47659" y="5753099"/>
            <a:ext cx="1235964" cy="1165860"/>
          </a:xfrm>
          <a:custGeom>
            <a:avLst/>
            <a:gdLst/>
            <a:ahLst/>
            <a:cxnLst/>
            <a:rect l="l" t="t" r="r" b="b"/>
            <a:pathLst>
              <a:path w="1235964" h="1165860">
                <a:moveTo>
                  <a:pt x="0" y="0"/>
                </a:moveTo>
                <a:lnTo>
                  <a:pt x="0" y="1165860"/>
                </a:lnTo>
                <a:lnTo>
                  <a:pt x="1235964" y="1165860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0244" y="4773168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90244" y="3616452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81609" y="2442757"/>
            <a:ext cx="758952" cy="911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31901" y="3614928"/>
            <a:ext cx="658368" cy="9098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49065" y="976757"/>
            <a:ext cx="2791236" cy="423164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405892">
              <a:lnSpc>
                <a:spcPts val="1505"/>
              </a:lnSpc>
            </a:pP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DIRECTORIO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DE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FUNCIONARIOS</a:t>
            </a:r>
            <a:endParaRPr sz="1400">
              <a:latin typeface="Calibri"/>
              <a:cs typeface="Calibri"/>
            </a:endParaRPr>
          </a:p>
          <a:p>
            <a:pPr marL="12700" marR="9441">
              <a:lnSpc>
                <a:spcPts val="1730"/>
              </a:lnSpc>
              <a:spcBef>
                <a:spcPts val="11"/>
              </a:spcBef>
            </a:pP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Dirección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Atención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Ciudadana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60518" y="1957833"/>
            <a:ext cx="830445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ext.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6480" y="2663446"/>
            <a:ext cx="226819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-1" dirty="0">
                <a:latin typeface="Calibri"/>
                <a:cs typeface="Calibri"/>
                <a:hlinkClick r:id="rId6"/>
              </a:rPr>
              <a:t>karla.hernandez@villahermosa.gob.mx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08702" y="2663446"/>
            <a:ext cx="932794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993-3-15-9-687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8991" y="2671066"/>
            <a:ext cx="1051929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Departamento</a:t>
            </a:r>
            <a:r>
              <a:rPr sz="1100" spc="-6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360" y="1627631"/>
            <a:ext cx="8208263" cy="627888"/>
          </a:xfrm>
          <a:prstGeom prst="rect">
            <a:avLst/>
          </a:prstGeom>
        </p:spPr>
        <p:txBody>
          <a:bodyPr wrap="square" lIns="0" tIns="1926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32233">
              <a:lnSpc>
                <a:spcPts val="1464"/>
              </a:lnSpc>
            </a:pP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ía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ario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</a:t>
            </a:r>
            <a:r>
              <a:rPr sz="1200" spc="19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</a:t>
            </a:r>
            <a:r>
              <a:rPr sz="1200" spc="2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</a:t>
            </a:r>
            <a:r>
              <a:rPr sz="1200" spc="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4" baseline="31857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9" baseline="31857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19" baseline="31857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4" baseline="338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5360" y="2255519"/>
            <a:ext cx="8208263" cy="1141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02665">
              <a:lnSpc>
                <a:spcPct val="97833"/>
              </a:lnSpc>
              <a:spcBef>
                <a:spcPts val="1280"/>
              </a:spcBef>
            </a:pPr>
            <a:endParaRPr lang="es-MX" sz="1100" dirty="0">
              <a:latin typeface="AkzidenzGrotesk"/>
              <a:cs typeface="AkzidenzGrotesk"/>
            </a:endParaRPr>
          </a:p>
          <a:p>
            <a:pPr marL="3610004" marR="4040776" algn="ctr">
              <a:lnSpc>
                <a:spcPct val="101725"/>
              </a:lnSpc>
              <a:spcBef>
                <a:spcPts val="880"/>
              </a:spcBef>
            </a:pPr>
            <a:r>
              <a:rPr lang="es-ES" sz="1100" dirty="0" err="1">
                <a:solidFill>
                  <a:srgbClr val="3F3F3F"/>
                </a:solidFill>
                <a:latin typeface="Calibri"/>
                <a:cs typeface="Calibri"/>
              </a:rPr>
              <a:t>Gestion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360" y="3396995"/>
            <a:ext cx="8208263" cy="1132332"/>
          </a:xfrm>
          <a:prstGeom prst="rect">
            <a:avLst/>
          </a:prstGeom>
        </p:spPr>
        <p:txBody>
          <a:bodyPr wrap="square" lIns="0" tIns="3333" rIns="0" bIns="0" rtlCol="0">
            <a:noAutofit/>
          </a:bodyPr>
          <a:lstStyle/>
          <a:p>
            <a:pPr marL="1414273">
              <a:lnSpc>
                <a:spcPts val="1320"/>
              </a:lnSpc>
              <a:spcBef>
                <a:spcPts val="66"/>
              </a:spcBef>
            </a:pPr>
            <a:r>
              <a:rPr sz="1100" spc="0" dirty="0">
                <a:solidFill>
                  <a:srgbClr val="3F3F3F"/>
                </a:solidFill>
                <a:latin typeface="Times New Roman"/>
                <a:cs typeface="Times New Roman"/>
              </a:rPr>
              <a:t>           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826" y="4507927"/>
            <a:ext cx="8208263" cy="1223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6653">
              <a:lnSpc>
                <a:spcPts val="1342"/>
              </a:lnSpc>
              <a:spcBef>
                <a:spcPts val="2466"/>
              </a:spcBef>
            </a:pPr>
            <a:r>
              <a:rPr sz="1100" spc="0" dirty="0">
                <a:solidFill>
                  <a:srgbClr val="3F3F3F"/>
                </a:solidFill>
                <a:latin typeface="Times New Roman"/>
                <a:cs typeface="Times New Roman"/>
              </a:rPr>
              <a:t>     </a:t>
            </a:r>
            <a:r>
              <a:rPr lang="es-ES" sz="1100" spc="1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ES" sz="1100" spc="4" dirty="0">
                <a:solidFill>
                  <a:srgbClr val="3F3F3F"/>
                </a:solidFill>
                <a:latin typeface="Calibri"/>
                <a:cs typeface="Calibri"/>
              </a:rPr>
              <a:t>                </a:t>
            </a:r>
            <a:r>
              <a:rPr lang="es-MX" sz="1100" dirty="0"/>
              <a:t> </a:t>
            </a:r>
            <a:endParaRPr sz="1100" dirty="0">
              <a:latin typeface="Calibri"/>
              <a:cs typeface="Calibri"/>
            </a:endParaRPr>
          </a:p>
          <a:p>
            <a:pPr marL="3495703" marR="3924952" algn="ctr">
              <a:lnSpc>
                <a:spcPts val="1320"/>
              </a:lnSpc>
              <a:spcBef>
                <a:spcPts val="716"/>
              </a:spcBef>
            </a:pPr>
            <a:endParaRPr sz="11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5360" y="5753100"/>
            <a:ext cx="8208263" cy="1165859"/>
          </a:xfrm>
          <a:prstGeom prst="rect">
            <a:avLst/>
          </a:prstGeom>
        </p:spPr>
        <p:txBody>
          <a:bodyPr wrap="square" lIns="0" tIns="2319" rIns="0" bIns="0" rtlCol="0">
            <a:noAutofit/>
          </a:bodyPr>
          <a:lstStyle/>
          <a:p>
            <a:pPr>
              <a:lnSpc>
                <a:spcPts val="900"/>
              </a:lnSpc>
            </a:pPr>
            <a:endParaRPr sz="900" dirty="0"/>
          </a:p>
          <a:p>
            <a:pPr marL="1578866">
              <a:lnSpc>
                <a:spcPts val="1342"/>
              </a:lnSpc>
              <a:spcBef>
                <a:spcPts val="1000"/>
              </a:spcBef>
            </a:pPr>
            <a:r>
              <a:rPr sz="1100" spc="0" dirty="0">
                <a:latin typeface="Times New Roman"/>
                <a:cs typeface="Times New Roman"/>
              </a:rPr>
              <a:t>         </a:t>
            </a:r>
            <a:r>
              <a:rPr lang="es-ES" sz="1100" spc="0" dirty="0">
                <a:latin typeface="Times New Roman"/>
                <a:cs typeface="Times New Roman"/>
              </a:rPr>
              <a:t>      </a:t>
            </a:r>
            <a:r>
              <a:rPr sz="1650" spc="0" baseline="34258" dirty="0">
                <a:latin typeface="Times New Roman"/>
                <a:cs typeface="Times New Roman"/>
              </a:rPr>
              <a:t> </a:t>
            </a:r>
            <a:r>
              <a:rPr lang="es-MX" sz="1650" spc="0" baseline="34258" dirty="0">
                <a:latin typeface="Times New Roman"/>
                <a:cs typeface="Times New Roman"/>
              </a:rPr>
              <a:t> </a:t>
            </a:r>
            <a:r>
              <a:rPr lang="es-MX" sz="1100" spc="0" dirty="0">
                <a:latin typeface="Calibri"/>
                <a:cs typeface="Calibri"/>
              </a:rPr>
              <a:t>            </a:t>
            </a:r>
            <a:endParaRPr lang="es-MX" sz="1100" dirty="0">
              <a:latin typeface="Calibri"/>
              <a:cs typeface="Calibri"/>
            </a:endParaRPr>
          </a:p>
        </p:txBody>
      </p:sp>
      <p:sp>
        <p:nvSpPr>
          <p:cNvPr id="7" name="object 26">
            <a:extLst>
              <a:ext uri="{FF2B5EF4-FFF2-40B4-BE49-F238E27FC236}">
                <a16:creationId xmlns:a16="http://schemas.microsoft.com/office/drawing/2014/main" id="{47E53160-C670-A7CB-25D5-AD974202FB85}"/>
              </a:ext>
            </a:extLst>
          </p:cNvPr>
          <p:cNvSpPr/>
          <p:nvPr/>
        </p:nvSpPr>
        <p:spPr>
          <a:xfrm>
            <a:off x="5470375" y="2256098"/>
            <a:ext cx="2480833" cy="1141476"/>
          </a:xfrm>
          <a:custGeom>
            <a:avLst/>
            <a:gdLst/>
            <a:ahLst/>
            <a:cxnLst/>
            <a:rect l="l" t="t" r="r" b="b"/>
            <a:pathLst>
              <a:path w="1235964" h="1141476">
                <a:moveTo>
                  <a:pt x="0" y="0"/>
                </a:moveTo>
                <a:lnTo>
                  <a:pt x="0" y="1141476"/>
                </a:lnTo>
                <a:lnTo>
                  <a:pt x="1235964" y="1141476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MX" sz="1100" spc="0" dirty="0">
              <a:latin typeface="Calibri"/>
              <a:cs typeface="Calibri"/>
            </a:endParaRPr>
          </a:p>
          <a:p>
            <a:pPr algn="ctr"/>
            <a:endParaRPr lang="es-MX" sz="1100" dirty="0">
              <a:latin typeface="Calibri"/>
              <a:cs typeface="Calibri"/>
            </a:endParaRPr>
          </a:p>
          <a:p>
            <a:pPr algn="ctr"/>
            <a:endParaRPr lang="es-MX" sz="1100" spc="0" dirty="0">
              <a:latin typeface="Calibri"/>
              <a:cs typeface="Calibri"/>
            </a:endParaRPr>
          </a:p>
          <a:p>
            <a:pPr algn="ctr"/>
            <a:r>
              <a:rPr lang="es-MX" sz="1100" spc="0" dirty="0">
                <a:latin typeface="Calibri"/>
                <a:cs typeface="Calibri"/>
              </a:rPr>
              <a:t>car</a:t>
            </a:r>
            <a:r>
              <a:rPr lang="es-MX" sz="1100" spc="4" dirty="0">
                <a:latin typeface="Calibri"/>
                <a:cs typeface="Calibri"/>
              </a:rPr>
              <a:t>me</a:t>
            </a:r>
            <a:r>
              <a:rPr lang="es-MX" sz="1100" spc="-4" dirty="0">
                <a:latin typeface="Calibri"/>
                <a:cs typeface="Calibri"/>
              </a:rPr>
              <a:t>n</a:t>
            </a:r>
            <a:r>
              <a:rPr lang="es-MX" sz="1100" spc="-4" dirty="0">
                <a:latin typeface="Calibri"/>
                <a:cs typeface="Calibri"/>
                <a:hlinkClick r:id="rId7"/>
              </a:rPr>
              <a:t>.p</a:t>
            </a:r>
            <a:r>
              <a:rPr lang="es-MX" sz="1100" spc="4" dirty="0">
                <a:latin typeface="Calibri"/>
                <a:cs typeface="Calibri"/>
                <a:hlinkClick r:id="rId7"/>
              </a:rPr>
              <a:t>e</a:t>
            </a:r>
            <a:r>
              <a:rPr lang="es-MX" sz="1100" spc="0" dirty="0">
                <a:latin typeface="Calibri"/>
                <a:cs typeface="Calibri"/>
                <a:hlinkClick r:id="rId7"/>
              </a:rPr>
              <a:t>r</a:t>
            </a:r>
            <a:r>
              <a:rPr lang="es-MX" sz="1100" spc="4" dirty="0">
                <a:latin typeface="Calibri"/>
                <a:cs typeface="Calibri"/>
                <a:hlinkClick r:id="rId7"/>
              </a:rPr>
              <a:t>e</a:t>
            </a:r>
            <a:r>
              <a:rPr lang="es-MX" sz="1100" spc="-4" dirty="0">
                <a:latin typeface="Calibri"/>
                <a:cs typeface="Calibri"/>
                <a:hlinkClick r:id="rId7"/>
              </a:rPr>
              <a:t>z@</a:t>
            </a:r>
            <a:r>
              <a:rPr lang="es-MX" sz="1100" dirty="0">
                <a:latin typeface="Calibri"/>
                <a:cs typeface="Calibri"/>
                <a:hlinkClick r:id="rId7"/>
              </a:rPr>
              <a:t>centro</a:t>
            </a:r>
            <a:r>
              <a:rPr lang="es-MX" sz="1100" spc="-4" dirty="0">
                <a:latin typeface="Calibri"/>
                <a:cs typeface="Calibri"/>
                <a:hlinkClick r:id="rId7"/>
              </a:rPr>
              <a:t>.</a:t>
            </a:r>
            <a:r>
              <a:rPr lang="es-MX" sz="1100" spc="-14" dirty="0">
                <a:latin typeface="Calibri"/>
                <a:cs typeface="Calibri"/>
                <a:hlinkClick r:id="rId7"/>
              </a:rPr>
              <a:t>g</a:t>
            </a:r>
            <a:r>
              <a:rPr lang="es-MX" sz="1100" spc="-4" dirty="0">
                <a:latin typeface="Calibri"/>
                <a:cs typeface="Calibri"/>
                <a:hlinkClick r:id="rId7"/>
              </a:rPr>
              <a:t>ob.m</a:t>
            </a:r>
            <a:r>
              <a:rPr lang="es-MX" sz="1100" spc="0" dirty="0">
                <a:latin typeface="Calibri"/>
                <a:cs typeface="Calibri"/>
                <a:hlinkClick r:id="rId7"/>
              </a:rPr>
              <a:t>x</a:t>
            </a:r>
            <a:endParaRPr sz="11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082C522-225D-0D04-2E20-0B6F439EFBFD}"/>
              </a:ext>
            </a:extLst>
          </p:cNvPr>
          <p:cNvSpPr txBox="1"/>
          <p:nvPr/>
        </p:nvSpPr>
        <p:spPr>
          <a:xfrm>
            <a:off x="2096480" y="2438199"/>
            <a:ext cx="179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spc="0" dirty="0">
                <a:latin typeface="Calibri"/>
                <a:cs typeface="Calibri"/>
              </a:rPr>
              <a:t>C.</a:t>
            </a:r>
            <a:r>
              <a:rPr lang="es-ES" sz="1200" spc="-25" dirty="0">
                <a:latin typeface="Times New Roman"/>
                <a:cs typeface="Times New Roman"/>
              </a:rPr>
              <a:t> </a:t>
            </a:r>
            <a:r>
              <a:rPr lang="es-ES" sz="1200" spc="0" dirty="0">
                <a:latin typeface="Calibri"/>
                <a:cs typeface="Calibri"/>
              </a:rPr>
              <a:t>Car</a:t>
            </a:r>
            <a:r>
              <a:rPr lang="es-ES" sz="1200" spc="4" dirty="0">
                <a:latin typeface="Calibri"/>
                <a:cs typeface="Calibri"/>
              </a:rPr>
              <a:t>me</a:t>
            </a:r>
            <a:r>
              <a:rPr lang="es-ES" sz="1200" spc="0" dirty="0">
                <a:latin typeface="Calibri"/>
                <a:cs typeface="Calibri"/>
              </a:rPr>
              <a:t>n</a:t>
            </a:r>
            <a:r>
              <a:rPr lang="es-ES" sz="1200" spc="-50" dirty="0">
                <a:latin typeface="Times New Roman"/>
                <a:cs typeface="Times New Roman"/>
              </a:rPr>
              <a:t> </a:t>
            </a:r>
            <a:r>
              <a:rPr lang="es-ES" sz="1200" spc="4" dirty="0">
                <a:latin typeface="Calibri"/>
                <a:cs typeface="Calibri"/>
              </a:rPr>
              <a:t>M</a:t>
            </a:r>
            <a:r>
              <a:rPr lang="es-ES" sz="1200" spc="0" dirty="0">
                <a:latin typeface="Calibri"/>
                <a:cs typeface="Calibri"/>
              </a:rPr>
              <a:t>aría</a:t>
            </a:r>
            <a:r>
              <a:rPr lang="es-ES" sz="1200" spc="-34" dirty="0">
                <a:latin typeface="Times New Roman"/>
                <a:cs typeface="Times New Roman"/>
              </a:rPr>
              <a:t> </a:t>
            </a:r>
          </a:p>
          <a:p>
            <a:r>
              <a:rPr lang="es-ES" sz="1200" spc="-34" dirty="0">
                <a:latin typeface="Times New Roman"/>
                <a:cs typeface="Times New Roman"/>
              </a:rPr>
              <a:t>    </a:t>
            </a:r>
            <a:r>
              <a:rPr lang="es-ES" sz="1200" spc="4" dirty="0">
                <a:latin typeface="Calibri"/>
                <a:cs typeface="Calibri"/>
              </a:rPr>
              <a:t>Pé</a:t>
            </a:r>
            <a:r>
              <a:rPr lang="es-ES" sz="1200" spc="0" dirty="0">
                <a:latin typeface="Calibri"/>
                <a:cs typeface="Calibri"/>
              </a:rPr>
              <a:t>r</a:t>
            </a:r>
            <a:r>
              <a:rPr lang="es-ES" sz="1200" spc="4" dirty="0">
                <a:latin typeface="Calibri"/>
                <a:cs typeface="Calibri"/>
              </a:rPr>
              <a:t>e</a:t>
            </a:r>
            <a:r>
              <a:rPr lang="es-ES" sz="1200" spc="0" dirty="0">
                <a:latin typeface="Calibri"/>
                <a:cs typeface="Calibri"/>
              </a:rPr>
              <a:t>z</a:t>
            </a:r>
            <a:r>
              <a:rPr lang="es-ES" sz="1200" spc="-39" dirty="0">
                <a:latin typeface="Times New Roman"/>
                <a:cs typeface="Times New Roman"/>
              </a:rPr>
              <a:t> </a:t>
            </a:r>
            <a:r>
              <a:rPr lang="es-ES" sz="1200" spc="0" dirty="0">
                <a:latin typeface="Calibri"/>
                <a:cs typeface="Calibri"/>
              </a:rPr>
              <a:t>Castillo</a:t>
            </a:r>
            <a:endParaRPr lang="es-MX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37AB931-C8C6-E6D0-39C0-BB9CE8CB88FC}"/>
              </a:ext>
            </a:extLst>
          </p:cNvPr>
          <p:cNvSpPr txBox="1"/>
          <p:nvPr/>
        </p:nvSpPr>
        <p:spPr>
          <a:xfrm>
            <a:off x="2095489" y="3721628"/>
            <a:ext cx="1586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ic.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D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ia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lang="es-MX" sz="1200" spc="-5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Ju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lia</a:t>
            </a:r>
            <a:r>
              <a:rPr lang="es-MX" sz="1200" spc="-3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 err="1">
                <a:solidFill>
                  <a:srgbClr val="3F3F3F"/>
                </a:solidFill>
                <a:latin typeface="Calibri"/>
                <a:cs typeface="Calibri"/>
              </a:rPr>
              <a:t>S</a:t>
            </a:r>
            <a:r>
              <a:rPr lang="es-MX" sz="1200" spc="0" dirty="0" err="1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lang="es-MX" sz="1200" spc="-4" dirty="0" err="1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lang="es-MX" sz="1200" spc="0" dirty="0" err="1">
                <a:solidFill>
                  <a:srgbClr val="3F3F3F"/>
                </a:solidFill>
                <a:latin typeface="Calibri"/>
                <a:cs typeface="Calibri"/>
              </a:rPr>
              <a:t>c</a:t>
            </a:r>
            <a:r>
              <a:rPr lang="es-MX" sz="1200" spc="-4" dirty="0" err="1">
                <a:solidFill>
                  <a:srgbClr val="3F3F3F"/>
                </a:solidFill>
                <a:latin typeface="Calibri"/>
                <a:cs typeface="Calibri"/>
              </a:rPr>
              <a:t>h</a:t>
            </a:r>
            <a:r>
              <a:rPr lang="es-MX" sz="1200" spc="4" dirty="0" err="1">
                <a:solidFill>
                  <a:srgbClr val="3F3F3F"/>
                </a:solidFill>
                <a:latin typeface="Calibri"/>
                <a:cs typeface="Calibri"/>
              </a:rPr>
              <a:t>e</a:t>
            </a:r>
            <a:r>
              <a:rPr lang="es-MX" sz="1200" spc="0" dirty="0" err="1">
                <a:solidFill>
                  <a:srgbClr val="3F3F3F"/>
                </a:solidFill>
                <a:latin typeface="Calibri"/>
                <a:cs typeface="Calibri"/>
              </a:rPr>
              <a:t>z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 </a:t>
            </a:r>
            <a:r>
              <a:rPr lang="es-MX" sz="1200" spc="-4" dirty="0" err="1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lang="es-MX" sz="1200" spc="0" dirty="0" err="1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lang="es-MX" sz="1200" spc="4" dirty="0" err="1">
                <a:solidFill>
                  <a:srgbClr val="3F3F3F"/>
                </a:solidFill>
                <a:latin typeface="Calibri"/>
                <a:cs typeface="Calibri"/>
              </a:rPr>
              <a:t>v</a:t>
            </a:r>
            <a:r>
              <a:rPr lang="es-MX" sz="1200" spc="0" dirty="0" err="1">
                <a:solidFill>
                  <a:srgbClr val="3F3F3F"/>
                </a:solidFill>
                <a:latin typeface="Calibri"/>
                <a:cs typeface="Calibri"/>
              </a:rPr>
              <a:t>ar</a:t>
            </a:r>
            <a:r>
              <a:rPr lang="es-MX" sz="1200" spc="4" dirty="0" err="1">
                <a:solidFill>
                  <a:srgbClr val="3F3F3F"/>
                </a:solidFill>
                <a:latin typeface="Calibri"/>
                <a:cs typeface="Calibri"/>
              </a:rPr>
              <a:t>e</a:t>
            </a:r>
            <a:r>
              <a:rPr lang="es-MX" sz="1200" spc="0" dirty="0" err="1">
                <a:solidFill>
                  <a:srgbClr val="3F3F3F"/>
                </a:solidFill>
                <a:latin typeface="Calibri"/>
                <a:cs typeface="Calibri"/>
              </a:rPr>
              <a:t>z</a:t>
            </a:r>
            <a:endParaRPr lang="es-MX" sz="12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A0EE6D1-F519-C093-1AFF-F26F9B8C13A9}"/>
              </a:ext>
            </a:extLst>
          </p:cNvPr>
          <p:cNvSpPr txBox="1"/>
          <p:nvPr/>
        </p:nvSpPr>
        <p:spPr>
          <a:xfrm>
            <a:off x="4348991" y="3531714"/>
            <a:ext cx="1097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Departamento  de Organización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61785347-2C1C-9453-1347-6301C39A0888}"/>
              </a:ext>
            </a:extLst>
          </p:cNvPr>
          <p:cNvSpPr txBox="1"/>
          <p:nvPr/>
        </p:nvSpPr>
        <p:spPr>
          <a:xfrm>
            <a:off x="5964442" y="3759687"/>
            <a:ext cx="1812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diana.sanchez@gob.mx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167</Words>
  <Application>Microsoft Office PowerPoint</Application>
  <PresentationFormat>Personalizado</PresentationFormat>
  <Paragraphs>64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AkzidenzGrotesk</vt:lpstr>
      <vt:lpstr>Arial</vt:lpstr>
      <vt:lpstr>Calibri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DAC</dc:creator>
  <cp:lastModifiedBy>SCHMELING</cp:lastModifiedBy>
  <cp:revision>7</cp:revision>
  <cp:lastPrinted>2023-03-22T21:57:05Z</cp:lastPrinted>
  <dcterms:modified xsi:type="dcterms:W3CDTF">2024-03-22T20:17:09Z</dcterms:modified>
</cp:coreProperties>
</file>