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50428"/>
            <a:ext cx="8229600" cy="4675735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s-MX" b="1" dirty="0"/>
              <a:t>DE LA DIRECCIÓN DE PROGRAMACIÓN</a:t>
            </a:r>
            <a:endParaRPr lang="es-MX" dirty="0"/>
          </a:p>
          <a:p>
            <a:pPr>
              <a:buNone/>
            </a:pPr>
            <a:r>
              <a:rPr lang="es-MX" b="1" dirty="0"/>
              <a:t> </a:t>
            </a:r>
            <a:endParaRPr lang="es-MX" dirty="0"/>
          </a:p>
          <a:p>
            <a:pPr algn="just">
              <a:buNone/>
            </a:pPr>
            <a:r>
              <a:rPr lang="es-MX" b="1" dirty="0"/>
              <a:t>ARTÍCULO 115.- </a:t>
            </a:r>
            <a:r>
              <a:rPr lang="es-MX" dirty="0"/>
              <a:t>Correspondiente a la Dirección de Programación el despacho de los siguientes asuntos:</a:t>
            </a:r>
          </a:p>
          <a:p>
            <a:pPr algn="just">
              <a:buNone/>
            </a:pPr>
            <a:r>
              <a:rPr lang="es-MX" dirty="0"/>
              <a:t> </a:t>
            </a:r>
          </a:p>
          <a:p>
            <a:pPr algn="just">
              <a:buNone/>
            </a:pPr>
            <a:r>
              <a:rPr lang="es-MX" dirty="0"/>
              <a:t>I. Coordinar la instalación y operación de las instancias de planeación para el desarrollo municipal y la elaboración del Plan Municipal de Desarrollo; </a:t>
            </a:r>
          </a:p>
          <a:p>
            <a:pPr algn="just">
              <a:buNone/>
            </a:pPr>
            <a:r>
              <a:rPr lang="es-MX" dirty="0"/>
              <a:t> </a:t>
            </a:r>
          </a:p>
          <a:p>
            <a:pPr algn="just">
              <a:buNone/>
            </a:pPr>
            <a:r>
              <a:rPr lang="es-MX" dirty="0"/>
              <a:t>II. Fomentar la coordinación entre los gobiernos municipal, estatal y federal, así como entre los sectores social y privado, a través del Comité de Planeación para el Desarrollo del Municipio, para la instrumentación a nivel municipal de los planes de desarrollo municipal, estatal y federal; </a:t>
            </a:r>
          </a:p>
          <a:p>
            <a:pPr algn="just">
              <a:buNone/>
            </a:pPr>
            <a:r>
              <a:rPr lang="es-MX" dirty="0"/>
              <a:t> </a:t>
            </a:r>
          </a:p>
          <a:p>
            <a:pPr algn="just">
              <a:buNone/>
            </a:pPr>
            <a:r>
              <a:rPr lang="es-MX" dirty="0"/>
              <a:t>III. Establecer y actualizar el sistema de presupuesto conforme a los lineamientos que emita el Consejo Nacional de Armonización Contable (CONAC); </a:t>
            </a:r>
          </a:p>
          <a:p>
            <a:pPr algn="just">
              <a:buNone/>
            </a:pPr>
            <a:r>
              <a:rPr lang="es-MX" dirty="0"/>
              <a:t> </a:t>
            </a:r>
          </a:p>
          <a:p>
            <a:pPr algn="just">
              <a:buNone/>
            </a:pPr>
            <a:r>
              <a:rPr lang="es-MX" dirty="0"/>
              <a:t> </a:t>
            </a:r>
          </a:p>
          <a:p>
            <a:pPr algn="just">
              <a:buNone/>
            </a:pPr>
            <a:r>
              <a:rPr lang="es-MX" dirty="0"/>
              <a:t>IV. Analizar e integrar las propuestas de inversión que formulen las dependencias y órganos administrativos del Gobierno Municipal para elaborar el Programa Operativo Anual y los proyectos específicos que fije el Ayuntamiento; </a:t>
            </a:r>
          </a:p>
          <a:p>
            <a:pPr algn="just">
              <a:buNone/>
            </a:pPr>
            <a:endParaRPr lang="es-MX" dirty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6759"/>
            <a:ext cx="8229600" cy="433940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s-MX" dirty="0"/>
              <a:t>V. Proponer al Presidente Municipal los programas de inversión, acciones, estructuras financieras y fuentes de financiamiento; a fin de apoyar los criterios respectivos en la formulación del Presupuesto de Egresos Anual; </a:t>
            </a:r>
          </a:p>
          <a:p>
            <a:pPr algn="just">
              <a:buNone/>
            </a:pPr>
            <a:r>
              <a:rPr lang="es-MX" dirty="0"/>
              <a:t> </a:t>
            </a:r>
          </a:p>
          <a:p>
            <a:pPr algn="just">
              <a:buNone/>
            </a:pPr>
            <a:r>
              <a:rPr lang="es-MX" dirty="0"/>
              <a:t>VI. Aprobar las adecuaciones presupuestarias, que permitan alcanzar de manera eficaz y eficiente los objetivos de los programas y proyectos del presupuesto de egresos municipal, así como las afectaciones derivadas del ejercicio del mismo; </a:t>
            </a:r>
          </a:p>
          <a:p>
            <a:pPr algn="just">
              <a:buNone/>
            </a:pPr>
            <a:r>
              <a:rPr lang="es-MX" dirty="0"/>
              <a:t> </a:t>
            </a:r>
          </a:p>
          <a:p>
            <a:pPr algn="just">
              <a:buNone/>
            </a:pPr>
            <a:r>
              <a:rPr lang="es-MX" dirty="0"/>
              <a:t>VII. Emitir los oficios de adecuación o afectación presupuestal, así como las cédulas de planeación y programación presupuestaria; </a:t>
            </a:r>
          </a:p>
          <a:p>
            <a:pPr algn="just">
              <a:buNone/>
            </a:pPr>
            <a:r>
              <a:rPr lang="es-MX" dirty="0"/>
              <a:t> </a:t>
            </a:r>
          </a:p>
          <a:p>
            <a:pPr algn="just">
              <a:buNone/>
            </a:pPr>
            <a:r>
              <a:rPr lang="es-MX" dirty="0"/>
              <a:t>VIII. Realizar las tareas de control y seguimiento programático y presupuestal en la ejecución de los programas de inversión y acciones municipales y concertadas conforme a la normatividad; </a:t>
            </a:r>
          </a:p>
          <a:p>
            <a:pPr algn="just">
              <a:buNone/>
            </a:pPr>
            <a:r>
              <a:rPr lang="es-MX" dirty="0"/>
              <a:t>IX. Apoyar las actividades que en materia de investigación y asesoría para la planeación, realicen las dependencias y órganos administrativos del Gobierno Municipal; </a:t>
            </a:r>
          </a:p>
          <a:p>
            <a:pPr algn="just">
              <a:buNone/>
            </a:pPr>
            <a:r>
              <a:rPr lang="es-MX" dirty="0"/>
              <a:t> </a:t>
            </a:r>
          </a:p>
          <a:p>
            <a:pPr algn="just">
              <a:buNone/>
            </a:pPr>
            <a:r>
              <a:rPr lang="es-MX" dirty="0"/>
              <a:t>X. Establecer los lineamientos a que deberán sujetarse las dependencias del Municipio, para el seguimiento y evaluación del Plan Municipal de Desarrollo; 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39007"/>
            <a:ext cx="8229600" cy="3804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dirty="0"/>
              <a:t>XI. Generar la información programática presupuestal que sirva de base para el informe anual que debe rendir el Presidente Municipal; </a:t>
            </a:r>
          </a:p>
          <a:p>
            <a:pPr algn="just">
              <a:buNone/>
            </a:pPr>
            <a:r>
              <a:rPr lang="es-MX" sz="1500" dirty="0"/>
              <a:t> </a:t>
            </a:r>
          </a:p>
          <a:p>
            <a:pPr algn="just">
              <a:buNone/>
            </a:pPr>
            <a:r>
              <a:rPr lang="es-MX" sz="1500" dirty="0"/>
              <a:t>XII. Verificar que el ejercicio presupuestal se lleve conforme a las metas y los períodos de ejecución programados e informar a las dependencias ejecutoras y a la Contraloría Municipal de las observaciones encontradas; </a:t>
            </a:r>
          </a:p>
          <a:p>
            <a:pPr algn="just">
              <a:buNone/>
            </a:pPr>
            <a:r>
              <a:rPr lang="es-MX" sz="1500" dirty="0"/>
              <a:t> </a:t>
            </a:r>
          </a:p>
          <a:p>
            <a:pPr algn="just">
              <a:buNone/>
            </a:pPr>
            <a:r>
              <a:rPr lang="es-MX" sz="1500" dirty="0"/>
              <a:t>XIII. Participar en los programas para la modernización y simplificación de los sistemas administrativos del Gobierno Municipal; e </a:t>
            </a:r>
          </a:p>
          <a:p>
            <a:pPr algn="just">
              <a:buNone/>
            </a:pPr>
            <a:r>
              <a:rPr lang="es-MX" sz="1500" dirty="0"/>
              <a:t>XIV. Informar a la Comisión Edilicia de Programación, las adecuaciones al Presupuesto de Egresos Municipal; </a:t>
            </a:r>
          </a:p>
          <a:p>
            <a:pPr>
              <a:buNone/>
            </a:pPr>
            <a:r>
              <a:rPr lang="es-MX" sz="1500" dirty="0"/>
              <a:t> </a:t>
            </a:r>
          </a:p>
          <a:p>
            <a:pPr algn="just">
              <a:buNone/>
            </a:pPr>
            <a:endParaRPr lang="es-MX" dirty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39007"/>
            <a:ext cx="8229600" cy="3804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b="1" dirty="0"/>
              <a:t>ARTÍCULO 116.- </a:t>
            </a:r>
            <a:r>
              <a:rPr lang="es-MX" sz="1500" dirty="0"/>
              <a:t>.- Para el ejercicio de sus atribuciones, la Dirección de Programación contará con la siguiente estructura orgánica: </a:t>
            </a:r>
          </a:p>
          <a:p>
            <a:pPr algn="just">
              <a:buNone/>
            </a:pPr>
            <a:endParaRPr lang="es-MX" sz="1500" dirty="0"/>
          </a:p>
          <a:p>
            <a:pPr algn="just">
              <a:buAutoNum type="alphaLcParenR"/>
            </a:pPr>
            <a:r>
              <a:rPr lang="es-MX" sz="1600" dirty="0"/>
              <a:t>Unidad de Enlace Administrativo.</a:t>
            </a:r>
          </a:p>
          <a:p>
            <a:pPr algn="just">
              <a:buAutoNum type="alphaLcParenR"/>
            </a:pPr>
            <a:r>
              <a:rPr lang="es-MX" sz="1600" dirty="0"/>
              <a:t>Subdirección de Planeación. </a:t>
            </a:r>
          </a:p>
          <a:p>
            <a:pPr algn="just">
              <a:buAutoNum type="alphaLcParenR"/>
            </a:pPr>
            <a:r>
              <a:rPr lang="es-MX" sz="1600" dirty="0"/>
              <a:t>Subdirección de Programación.</a:t>
            </a:r>
          </a:p>
          <a:p>
            <a:pPr algn="just">
              <a:buAutoNum type="alphaLcParenR"/>
            </a:pPr>
            <a:r>
              <a:rPr lang="es-MX" sz="1600" dirty="0"/>
              <a:t>Subdirección de Política Presupuestal.</a:t>
            </a:r>
            <a:endParaRPr lang="es-MX" sz="1500" dirty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484</Words>
  <Application>Microsoft Office PowerPoint</Application>
  <PresentationFormat>Presentación en pantalla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Gotham-Book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CT-PORTALCOTAIP</cp:lastModifiedBy>
  <cp:revision>45</cp:revision>
  <dcterms:created xsi:type="dcterms:W3CDTF">2018-11-08T14:50:53Z</dcterms:created>
  <dcterms:modified xsi:type="dcterms:W3CDTF">2021-08-06T22:22:35Z</dcterms:modified>
</cp:coreProperties>
</file>