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5834"/>
            <a:ext cx="8229600" cy="47703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1600" b="1" dirty="0"/>
              <a:t>Sección III</a:t>
            </a:r>
          </a:p>
          <a:p>
            <a:pPr algn="ctr">
              <a:buNone/>
            </a:pPr>
            <a:r>
              <a:rPr lang="es-MX" sz="1500" dirty="0"/>
              <a:t> Subdirección de Política Presupuestal</a:t>
            </a:r>
          </a:p>
          <a:p>
            <a:pPr algn="just">
              <a:buNone/>
            </a:pPr>
            <a:r>
              <a:rPr lang="es-MX" sz="1500" b="1" dirty="0"/>
              <a:t>Artículo 121.- </a:t>
            </a:r>
            <a:r>
              <a:rPr lang="es-MX" sz="1500" dirty="0"/>
              <a:t>Competen al Subdirector de Política Presupuestal, las siguientes facultades y obligaciones: </a:t>
            </a:r>
          </a:p>
          <a:p>
            <a:pPr marL="400050" indent="-400050" algn="just">
              <a:buAutoNum type="romanUcPeriod"/>
            </a:pPr>
            <a:r>
              <a:rPr lang="es-MX" sz="1500" dirty="0"/>
              <a:t>Llevar el control y ejercicio presupuestal conforme a las políticas, normas y lineamientos aplicables; </a:t>
            </a:r>
          </a:p>
          <a:p>
            <a:pPr marL="400050" indent="-400050" algn="just">
              <a:buAutoNum type="romanUcPeriod"/>
            </a:pPr>
            <a:r>
              <a:rPr lang="es-MX" sz="1500" dirty="0"/>
              <a:t>Asesorar a las distintas áreas administrativas para la correcta aplicación del gasto; </a:t>
            </a:r>
          </a:p>
          <a:p>
            <a:pPr marL="400050" indent="-400050" algn="just">
              <a:buAutoNum type="romanUcPeriod"/>
            </a:pPr>
            <a:r>
              <a:rPr lang="es-MX" sz="1500" dirty="0"/>
              <a:t> Conciliar mensualmente con la Dirección de Finanzas el presupuesto ejercido; </a:t>
            </a:r>
          </a:p>
          <a:p>
            <a:pPr marL="400050" indent="-400050" algn="just">
              <a:buAutoNum type="romanUcPeriod"/>
            </a:pPr>
            <a:r>
              <a:rPr lang="es-MX" sz="1500" dirty="0"/>
              <a:t>Coadyuvar con el Director para establecer y actualizar las políticas, normas y lineamientos para el correcto ejercicio del presupuesto de egresos;</a:t>
            </a:r>
          </a:p>
          <a:p>
            <a:pPr marL="400050" indent="-400050" algn="just">
              <a:buAutoNum type="romanUcPeriod"/>
            </a:pPr>
            <a:r>
              <a:rPr lang="es-MX" sz="1500" dirty="0"/>
              <a:t>Mantener actualizado el sistema informático para el control del presupuesto de egresos; </a:t>
            </a:r>
          </a:p>
          <a:p>
            <a:pPr marL="400050" indent="-400050" algn="just">
              <a:buAutoNum type="romanUcPeriod"/>
            </a:pPr>
            <a:r>
              <a:rPr lang="es-MX" sz="1500" dirty="0"/>
              <a:t>Revisar la documentación comprobatoria y aplicar las afectaciones de las órdenes de pago y vales en los programas y proyectos autorizados;</a:t>
            </a:r>
          </a:p>
          <a:p>
            <a:pPr marL="400050" indent="-400050" algn="just">
              <a:buAutoNum type="romanUcPeriod"/>
            </a:pPr>
            <a:r>
              <a:rPr lang="es-MX" sz="1500" dirty="0"/>
              <a:t>Elaborar los informes mensuales y trimestrales sobre el ejercicio del presupuesto para la rendición de cuentas de la Dirección de Programación ante las instancias normativas de carácter federal, estatal y municipal. Así como de las principales partidas presupuestales considerando su techo financiero anual asignado.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1500" b="1"/>
              <a:t>Artículo 122.- </a:t>
            </a:r>
            <a:r>
              <a:rPr lang="es-MX" sz="1500" dirty="0"/>
              <a:t>Para el ejercicio de sus atribuciones, la Subdirección de Política Presupuestal contará con las siguientes unidades administrativas:</a:t>
            </a:r>
          </a:p>
          <a:p>
            <a:pPr algn="just">
              <a:buNone/>
            </a:pPr>
            <a:endParaRPr lang="es-MX" sz="1500" dirty="0"/>
          </a:p>
          <a:p>
            <a:pPr algn="just"/>
            <a:r>
              <a:rPr lang="es-MX" sz="1500" dirty="0"/>
              <a:t> a) Departamento de Operación Presupuestal.</a:t>
            </a:r>
          </a:p>
          <a:p>
            <a:pPr algn="just"/>
            <a:r>
              <a:rPr lang="es-MX" sz="1500" dirty="0"/>
              <a:t> b) Departamento de Control Presupuestal. </a:t>
            </a:r>
          </a:p>
          <a:p>
            <a:pPr algn="just"/>
            <a:r>
              <a:rPr lang="es-MX" sz="1500" dirty="0"/>
              <a:t>c) Departamento de Informática Presupuestal.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214</Words>
  <Application>Microsoft Office PowerPoint</Application>
  <PresentationFormat>Presentación en pantalla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CT-PORTALCOTAIP</cp:lastModifiedBy>
  <cp:revision>45</cp:revision>
  <dcterms:created xsi:type="dcterms:W3CDTF">2018-11-08T14:50:53Z</dcterms:created>
  <dcterms:modified xsi:type="dcterms:W3CDTF">2021-08-06T22:25:06Z</dcterms:modified>
</cp:coreProperties>
</file>