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7" r:id="rId2"/>
    <p:sldId id="268" r:id="rId3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5602" autoAdjust="0"/>
  </p:normalViewPr>
  <p:slideViewPr>
    <p:cSldViewPr snapToGrid="0" snapToObjects="1">
      <p:cViewPr varScale="1">
        <p:scale>
          <a:sx n="90" d="100"/>
          <a:sy n="90" d="100"/>
        </p:scale>
        <p:origin x="140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3E7B8-A6FA-B84C-B17B-79E57700D85B}" type="datetimeFigureOut">
              <a:rPr lang="es-ES" smtClean="0"/>
              <a:pPr/>
              <a:t>06/08/2021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34AE3-7417-CD4A-B7D6-3D45566CD472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698797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3E7B8-A6FA-B84C-B17B-79E57700D85B}" type="datetimeFigureOut">
              <a:rPr lang="es-ES" smtClean="0"/>
              <a:pPr/>
              <a:t>06/08/2021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34AE3-7417-CD4A-B7D6-3D45566CD472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807940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3E7B8-A6FA-B84C-B17B-79E57700D85B}" type="datetimeFigureOut">
              <a:rPr lang="es-ES" smtClean="0"/>
              <a:pPr/>
              <a:t>06/08/2021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34AE3-7417-CD4A-B7D6-3D45566CD472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051232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3E7B8-A6FA-B84C-B17B-79E57700D85B}" type="datetimeFigureOut">
              <a:rPr lang="es-ES" smtClean="0"/>
              <a:pPr/>
              <a:t>06/08/2021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34AE3-7417-CD4A-B7D6-3D45566CD472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439347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3E7B8-A6FA-B84C-B17B-79E57700D85B}" type="datetimeFigureOut">
              <a:rPr lang="es-ES" smtClean="0"/>
              <a:pPr/>
              <a:t>06/08/2021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34AE3-7417-CD4A-B7D6-3D45566CD472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331440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3E7B8-A6FA-B84C-B17B-79E57700D85B}" type="datetimeFigureOut">
              <a:rPr lang="es-ES" smtClean="0"/>
              <a:pPr/>
              <a:t>06/08/2021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34AE3-7417-CD4A-B7D6-3D45566CD472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510966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3E7B8-A6FA-B84C-B17B-79E57700D85B}" type="datetimeFigureOut">
              <a:rPr lang="es-ES" smtClean="0"/>
              <a:pPr/>
              <a:t>06/08/2021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34AE3-7417-CD4A-B7D6-3D45566CD472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12067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3E7B8-A6FA-B84C-B17B-79E57700D85B}" type="datetimeFigureOut">
              <a:rPr lang="es-ES" smtClean="0"/>
              <a:pPr/>
              <a:t>06/08/2021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34AE3-7417-CD4A-B7D6-3D45566CD472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811439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3E7B8-A6FA-B84C-B17B-79E57700D85B}" type="datetimeFigureOut">
              <a:rPr lang="es-ES" smtClean="0"/>
              <a:pPr/>
              <a:t>06/08/2021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34AE3-7417-CD4A-B7D6-3D45566CD472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35733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3E7B8-A6FA-B84C-B17B-79E57700D85B}" type="datetimeFigureOut">
              <a:rPr lang="es-ES" smtClean="0"/>
              <a:pPr/>
              <a:t>06/08/2021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34AE3-7417-CD4A-B7D6-3D45566CD472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410329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3E7B8-A6FA-B84C-B17B-79E57700D85B}" type="datetimeFigureOut">
              <a:rPr lang="es-ES" smtClean="0"/>
              <a:pPr/>
              <a:t>06/08/2021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34AE3-7417-CD4A-B7D6-3D45566CD472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015546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A3E7B8-A6FA-B84C-B17B-79E57700D85B}" type="datetimeFigureOut">
              <a:rPr lang="es-ES" smtClean="0"/>
              <a:pPr/>
              <a:t>06/08/2021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534AE3-7417-CD4A-B7D6-3D45566CD472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708656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355834"/>
            <a:ext cx="8229600" cy="4770329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s-MX" sz="1600" b="1" dirty="0"/>
              <a:t>Sección III</a:t>
            </a:r>
          </a:p>
          <a:p>
            <a:pPr algn="ctr">
              <a:buNone/>
            </a:pPr>
            <a:r>
              <a:rPr lang="es-MX" sz="1500" dirty="0"/>
              <a:t> Subdirección de Política Presupuestal</a:t>
            </a:r>
          </a:p>
          <a:p>
            <a:pPr algn="just">
              <a:buNone/>
            </a:pPr>
            <a:r>
              <a:rPr lang="es-MX" sz="1500" b="1" dirty="0"/>
              <a:t>Artículo 121.- </a:t>
            </a:r>
            <a:r>
              <a:rPr lang="es-MX" sz="1500" dirty="0"/>
              <a:t>Competen al Subdirector de Política Presupuestal, las siguientes facultades y obligaciones: </a:t>
            </a:r>
          </a:p>
          <a:p>
            <a:pPr marL="400050" indent="-400050" algn="just">
              <a:buAutoNum type="romanUcPeriod"/>
            </a:pPr>
            <a:r>
              <a:rPr lang="es-MX" sz="1500" dirty="0"/>
              <a:t>Llevar el control y ejercicio presupuestal conforme a las políticas, normas y lineamientos aplicables; </a:t>
            </a:r>
          </a:p>
          <a:p>
            <a:pPr marL="400050" indent="-400050" algn="just">
              <a:buAutoNum type="romanUcPeriod"/>
            </a:pPr>
            <a:r>
              <a:rPr lang="es-MX" sz="1500" dirty="0"/>
              <a:t>Asesorar a las distintas áreas administrativas para la correcta aplicación del gasto; </a:t>
            </a:r>
          </a:p>
          <a:p>
            <a:pPr marL="400050" indent="-400050" algn="just">
              <a:buAutoNum type="romanUcPeriod"/>
            </a:pPr>
            <a:r>
              <a:rPr lang="es-MX" sz="1500" dirty="0"/>
              <a:t> Conciliar mensualmente con la Dirección de Finanzas el presupuesto ejercido; </a:t>
            </a:r>
          </a:p>
          <a:p>
            <a:pPr marL="400050" indent="-400050" algn="just">
              <a:buAutoNum type="romanUcPeriod"/>
            </a:pPr>
            <a:r>
              <a:rPr lang="es-MX" sz="1500" dirty="0"/>
              <a:t>Coadyuvar con el Director para establecer y actualizar las políticas, normas y lineamientos para el correcto ejercicio del presupuesto de egresos;</a:t>
            </a:r>
          </a:p>
          <a:p>
            <a:pPr marL="400050" indent="-400050" algn="just">
              <a:buAutoNum type="romanUcPeriod"/>
            </a:pPr>
            <a:r>
              <a:rPr lang="es-MX" sz="1500" dirty="0"/>
              <a:t>Mantener actualizado el sistema informático para el control del presupuesto de egresos; </a:t>
            </a:r>
          </a:p>
          <a:p>
            <a:pPr marL="400050" indent="-400050" algn="just">
              <a:buAutoNum type="romanUcPeriod"/>
            </a:pPr>
            <a:r>
              <a:rPr lang="es-MX" sz="1500" dirty="0"/>
              <a:t>Revisar la documentación comprobatoria y aplicar las afectaciones de las órdenes de pago y vales en los programas y proyectos autorizados;</a:t>
            </a:r>
          </a:p>
          <a:p>
            <a:pPr marL="400050" indent="-400050" algn="just">
              <a:buAutoNum type="romanUcPeriod"/>
            </a:pPr>
            <a:r>
              <a:rPr lang="es-MX" sz="1500" dirty="0"/>
              <a:t>Elaborar los informes mensuales y trimestrales sobre el ejercicio del presupuesto para la rendición de cuentas de la Dirección de Programación ante las instancias normativas de carácter federal, estatal y municipal. Así como de las principales partidas presupuestales considerando su techo financiero anual asignado.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MX" sz="1500" b="1"/>
              <a:t>Artículo 122.- </a:t>
            </a:r>
            <a:r>
              <a:rPr lang="es-MX" sz="1500" dirty="0"/>
              <a:t>Para el ejercicio de sus atribuciones, la Subdirección de Política Presupuestal contará con las siguientes unidades administrativas:</a:t>
            </a:r>
          </a:p>
          <a:p>
            <a:pPr algn="just">
              <a:buNone/>
            </a:pPr>
            <a:endParaRPr lang="es-MX" sz="1500" dirty="0"/>
          </a:p>
          <a:p>
            <a:pPr algn="just"/>
            <a:r>
              <a:rPr lang="es-MX" sz="1500" dirty="0"/>
              <a:t> a) Departamento de Operación Presupuestal.</a:t>
            </a:r>
          </a:p>
          <a:p>
            <a:pPr algn="just"/>
            <a:r>
              <a:rPr lang="es-MX" sz="1500" dirty="0"/>
              <a:t> b) Departamento de Control Presupuestal. </a:t>
            </a:r>
          </a:p>
          <a:p>
            <a:pPr algn="just"/>
            <a:r>
              <a:rPr lang="es-MX" sz="1500" dirty="0"/>
              <a:t>c) Departamento de Informática Presupuestal.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414</TotalTime>
  <Words>214</Words>
  <Application>Microsoft Office PowerPoint</Application>
  <PresentationFormat>Presentación en pantalla (4:3)</PresentationFormat>
  <Paragraphs>15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5" baseType="lpstr">
      <vt:lpstr>Arial</vt:lpstr>
      <vt:lpstr>Calibri</vt:lpstr>
      <vt:lpstr>Tema de Office</vt:lpstr>
      <vt:lpstr>Presentación de PowerPoint</vt:lpstr>
      <vt:lpstr>Presentación de PowerPoint</vt:lpstr>
    </vt:vector>
  </TitlesOfParts>
  <Company>Bombilla Studio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Johana Escalante</dc:creator>
  <cp:lastModifiedBy>CT-PORTALCOTAIP</cp:lastModifiedBy>
  <cp:revision>45</cp:revision>
  <dcterms:created xsi:type="dcterms:W3CDTF">2018-11-08T14:50:53Z</dcterms:created>
  <dcterms:modified xsi:type="dcterms:W3CDTF">2021-08-06T22:25:06Z</dcterms:modified>
</cp:coreProperties>
</file>