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06/08/2021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1500" dirty="0"/>
              <a:t>Sección II</a:t>
            </a:r>
          </a:p>
          <a:p>
            <a:pPr algn="ctr">
              <a:buNone/>
            </a:pPr>
            <a:r>
              <a:rPr lang="es-MX" sz="1500" dirty="0"/>
              <a:t> Subdirección de Programación</a:t>
            </a:r>
          </a:p>
          <a:p>
            <a:pPr algn="just">
              <a:buNone/>
            </a:pPr>
            <a:endParaRPr lang="es-MX" sz="1500" dirty="0"/>
          </a:p>
          <a:p>
            <a:pPr algn="just">
              <a:buNone/>
            </a:pPr>
            <a:r>
              <a:rPr lang="es-MX" sz="1600" b="1" dirty="0"/>
              <a:t>Artículo 119</a:t>
            </a:r>
            <a:r>
              <a:rPr lang="es-MX" sz="1600" dirty="0"/>
              <a:t>.- Competen al Subdirector de Programación las siguientes facultades y obligaciones:</a:t>
            </a:r>
          </a:p>
          <a:p>
            <a:pPr algn="just">
              <a:buNone/>
            </a:pPr>
            <a:endParaRPr lang="es-MX" sz="1600" dirty="0"/>
          </a:p>
          <a:p>
            <a:pPr marL="400050" indent="-400050" algn="just">
              <a:buAutoNum type="romanUcPeriod"/>
            </a:pPr>
            <a:r>
              <a:rPr lang="es-MX" sz="1600" dirty="0"/>
              <a:t>Formular la apertura programática del Presupuesto de Egresos Municipal, conforme a los lineamientos del Consejo Nacional de Armonización Contable (CONAC);</a:t>
            </a:r>
          </a:p>
          <a:p>
            <a:pPr marL="400050" indent="-400050" algn="just">
              <a:buAutoNum type="romanUcPeriod"/>
            </a:pPr>
            <a:r>
              <a:rPr lang="es-MX" sz="1600" dirty="0"/>
              <a:t>Integrar la propuesta del anteproyecto de Presupuesto de Egresos del Municipio, de acuerdo a la Ley de Ingresos y a los objetivos, estrategias y líneas de acción fijadas en el Plan Municipal de Desarrollo; </a:t>
            </a:r>
          </a:p>
          <a:p>
            <a:pPr marL="400050" indent="-400050" algn="just">
              <a:buAutoNum type="romanUcPeriod"/>
            </a:pPr>
            <a:r>
              <a:rPr lang="es-MX" sz="1600" dirty="0"/>
              <a:t>Analizar las propuestas de inversión, con el fin de que sean congruentes a los objetivos, estrategias y líneas de acción fijadas en el Plan Municipal de Desarrollo; </a:t>
            </a:r>
            <a:endParaRPr lang="es-MX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1500" dirty="0"/>
              <a:t>IV. Elaborar, registrar y tramitar los oficios de aprobación, adecuaciones y cédulas de planeación y programación presupuestarias de las acciones y proyectos aprobados por la Dirección de Programación; </a:t>
            </a:r>
          </a:p>
          <a:p>
            <a:pPr algn="just"/>
            <a:r>
              <a:rPr lang="es-MX" sz="1500" dirty="0"/>
              <a:t>V. Cumplir las disposiciones legales municipales, estatales y federales que en materia de programación norman el funcionamiento y operación de los programas de inversión;</a:t>
            </a:r>
          </a:p>
          <a:p>
            <a:pPr algn="just"/>
            <a:r>
              <a:rPr lang="es-MX" sz="1500" dirty="0"/>
              <a:t> VI. Elaborar los informes mensuales del estado del presupuesto de egresos para la integración de la Cuenta Pública; </a:t>
            </a:r>
          </a:p>
          <a:p>
            <a:pPr algn="just"/>
            <a:r>
              <a:rPr lang="es-MX" sz="1500" dirty="0"/>
              <a:t>VII. Elaborar el cierre del ejercicio del Presupuesto de Egresos Municipal; </a:t>
            </a:r>
          </a:p>
          <a:p>
            <a:pPr algn="just"/>
            <a:r>
              <a:rPr lang="es-MX" sz="1500" dirty="0"/>
              <a:t>VIII. Coadyuvar con los informes presupuestales para la integración de la autoevaluación trimestral;</a:t>
            </a:r>
          </a:p>
          <a:p>
            <a:pPr algn="just"/>
            <a:r>
              <a:rPr lang="es-MX" sz="1600" dirty="0"/>
              <a:t>IX. Verificar que el ejercicio presupuestal se lleve conforme a las metas y los períodos de ejecución programados e informar al Titular de la Dirección de las observaciones encontradas;</a:t>
            </a:r>
          </a:p>
          <a:p>
            <a:pPr algn="just"/>
            <a:r>
              <a:rPr lang="es-MX" sz="1600" dirty="0"/>
              <a:t> X. Elaborar el Informe trimestral de las adecuaciones al Programa Operativo Anual;</a:t>
            </a:r>
          </a:p>
          <a:p>
            <a:pPr algn="just"/>
            <a:r>
              <a:rPr lang="es-MX" sz="1600" dirty="0"/>
              <a:t> XI. Coordinarse con las dependencias ejecutoras para la elaboración de reportes e informes sobre la ejecución de los proyectos de inversión; </a:t>
            </a:r>
          </a:p>
          <a:p>
            <a:pPr algn="just"/>
            <a:r>
              <a:rPr lang="es-MX" sz="1600" dirty="0"/>
              <a:t>XII. Elaborar el consolidado de los programas de inversión para el Informe de Gobierno anual; </a:t>
            </a:r>
          </a:p>
          <a:p>
            <a:pPr algn="just"/>
            <a:r>
              <a:rPr lang="es-MX" sz="1600" dirty="0"/>
              <a:t>XIII. Elaborar el informe de adecuaciones presupuestarias que la Dirección de Programación presenta a la Comisión Edilicia de Programación.</a:t>
            </a:r>
            <a:r>
              <a:rPr lang="es-MX" sz="15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7172"/>
            <a:ext cx="8229600" cy="28246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1500" b="1" dirty="0"/>
              <a:t>Artículo 120</a:t>
            </a:r>
            <a:r>
              <a:rPr lang="es-MX" sz="1500" dirty="0"/>
              <a:t>.- Para el ejercicio de sus atribuciones la Subdirección de Programación contará con las siguientes unidades administrativas: </a:t>
            </a:r>
          </a:p>
          <a:p>
            <a:pPr algn="just"/>
            <a:endParaRPr lang="es-MX" sz="1500" dirty="0"/>
          </a:p>
          <a:p>
            <a:pPr algn="just">
              <a:buNone/>
            </a:pPr>
            <a:r>
              <a:rPr lang="es-MX" sz="1500" dirty="0"/>
              <a:t>a) Departamento de Recursos Ordinarios. </a:t>
            </a:r>
          </a:p>
          <a:p>
            <a:pPr algn="just">
              <a:buNone/>
            </a:pPr>
            <a:r>
              <a:rPr lang="es-MX" sz="1500" dirty="0"/>
              <a:t>b) Departamento de Recursos Federales.</a:t>
            </a:r>
          </a:p>
          <a:p>
            <a:pPr algn="just">
              <a:buNone/>
            </a:pPr>
            <a:r>
              <a:rPr lang="es-MX" sz="1500" dirty="0"/>
              <a:t>c) Departamento de Documentación y Análisis.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368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CT-PORTALCOTAIP</cp:lastModifiedBy>
  <cp:revision>45</cp:revision>
  <dcterms:created xsi:type="dcterms:W3CDTF">2018-11-08T14:50:53Z</dcterms:created>
  <dcterms:modified xsi:type="dcterms:W3CDTF">2021-08-06T22:24:08Z</dcterms:modified>
</cp:coreProperties>
</file>