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7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00C95-9D8F-4C7C-B3C9-2FF1B8A36EE4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FA309-1BEA-4BF2-AC97-44C18749CC2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C6C1C-0BAE-4ACA-89B3-2FAEB0C05DF5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C6C1C-0BAE-4ACA-89B3-2FAEB0C05DF5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C6C1C-0BAE-4ACA-89B3-2FAEB0C05DF5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F7E97-B4BA-4715-9536-5540D90B0E5C}" type="datetimeFigureOut">
              <a:rPr lang="es-MX" smtClean="0"/>
              <a:t>22/12/2021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1801-25CB-4ABD-9262-12A40BD8C9E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9 Grupo"/>
          <p:cNvGrpSpPr/>
          <p:nvPr/>
        </p:nvGrpSpPr>
        <p:grpSpPr>
          <a:xfrm>
            <a:off x="0" y="0"/>
            <a:ext cx="9144000" cy="6858000"/>
            <a:chOff x="0" y="0"/>
            <a:chExt cx="9144000" cy="6885384"/>
          </a:xfrm>
        </p:grpSpPr>
        <p:pic>
          <p:nvPicPr>
            <p:cNvPr id="6" name="5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6919"/>
            <a:stretch>
              <a:fillRect/>
            </a:stretch>
          </p:blipFill>
          <p:spPr>
            <a:xfrm>
              <a:off x="0" y="0"/>
              <a:ext cx="9144000" cy="6885384"/>
            </a:xfrm>
            <a:prstGeom prst="rect">
              <a:avLst/>
            </a:prstGeom>
            <a:noFill/>
          </p:spPr>
        </p:pic>
        <p:pic>
          <p:nvPicPr>
            <p:cNvPr id="4" name="3 Imagen" descr="Logo Centro 2021-2024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504" y="72008"/>
              <a:ext cx="2022687" cy="984931"/>
            </a:xfrm>
            <a:prstGeom prst="rect">
              <a:avLst/>
            </a:prstGeom>
          </p:spPr>
        </p:pic>
      </p:grp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1124744"/>
            <a:ext cx="8229600" cy="4635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Sección 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 Subdirección de Planeación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Artículo 117</a:t>
            </a: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.- Competen al Subdirector de Planeación las siguientes facultades y obligaciones</a:t>
            </a:r>
            <a:r>
              <a:rPr kumimoji="0" lang="es-MX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: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romanUcPeriod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Coordinar con las dependencias la formulación, publicación y difusión del Plan Municipal de Desarrollo, y coadyuvar en la elaboración de los programas sectoriales, regionales y especiales de corto y mediano plazo;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romanUcPeriod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 Proponer planteamientos, estudios, estadísticas e información en general, para integrar el Plan Municipal de Desarrollo; así como para los programas operativos anuales;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romanUcPeriod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Coordinar sus acciones con las dependencias municipales, involucradas en la consecución de los programas y proyectos de desarrollo municipal; 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romanUcPeriod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Desarrollar y proponer los mecanismos para el seguimiento del cumplimiento de los objetivos, estrategias y líneas de acción del Plan Municipal de Desarrollo y sus programas;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romanUcPeriod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Coadyuvar en la determinación de las prioridades programáticas para el cumplimiento de los objetivos y líneas de acción del Plan Municipal de Desarrollo; 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romanUcPeriod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Coadyuvar con la Subdirección de Programación en la coordinación del seguimiento de los programas de inversión y del Plan Municipal de Desarrollo;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kzidenzGrotesk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508104" y="364594"/>
            <a:ext cx="3326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AkzidenzGrotesk" pitchFamily="2" charset="0"/>
              </a:rPr>
              <a:t>Dirección de Programación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AkzidenzGrotes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9 Grupo"/>
          <p:cNvGrpSpPr/>
          <p:nvPr/>
        </p:nvGrpSpPr>
        <p:grpSpPr>
          <a:xfrm>
            <a:off x="0" y="0"/>
            <a:ext cx="9144000" cy="6858000"/>
            <a:chOff x="0" y="0"/>
            <a:chExt cx="9144000" cy="6885384"/>
          </a:xfrm>
        </p:grpSpPr>
        <p:pic>
          <p:nvPicPr>
            <p:cNvPr id="6" name="5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6919"/>
            <a:stretch>
              <a:fillRect/>
            </a:stretch>
          </p:blipFill>
          <p:spPr>
            <a:xfrm>
              <a:off x="0" y="0"/>
              <a:ext cx="9144000" cy="6885384"/>
            </a:xfrm>
            <a:prstGeom prst="rect">
              <a:avLst/>
            </a:prstGeom>
            <a:noFill/>
          </p:spPr>
        </p:pic>
        <p:pic>
          <p:nvPicPr>
            <p:cNvPr id="4" name="3 Imagen" descr="Logo Centro 2021-2024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504" y="72008"/>
              <a:ext cx="2022687" cy="984931"/>
            </a:xfrm>
            <a:prstGeom prst="rect">
              <a:avLst/>
            </a:prstGeom>
          </p:spPr>
        </p:pic>
      </p:grpSp>
      <p:sp>
        <p:nvSpPr>
          <p:cNvPr id="33" name="2 Marcador de contenido"/>
          <p:cNvSpPr txBox="1">
            <a:spLocks/>
          </p:cNvSpPr>
          <p:nvPr/>
        </p:nvSpPr>
        <p:spPr>
          <a:xfrm>
            <a:off x="457200" y="1334814"/>
            <a:ext cx="8229600" cy="4791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Efectuar la evaluación de programas, objetivos y líneas de acción establecidas en el Plan Municipal de Desarrollo;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En coordinación con la Subdirección de Programación, verificar que la ejecución y operación de los programas de inversiones respondan a los objetivos, estrategias y líneas de acción fijadas en el Plan Municipal de Desarrollo; 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Realizar actividades para la organización y funcionamiento de los subcomités que integran el Comité de Planeación para el Desarrollo Municipal; 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Impulsar la realización de estudios y acopio de información, que permitan orientar las asignaciones de recursos; 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Colaborar en la realización de programas especiales, sean sectoriales, regionales de corto o mediano plazo; 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En coordinación con las dependencias del Gobierno Municipal, evaluar el Plan Municipal de Desarrollo y el Programa Operativo Anual; 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Apoyar la elaboración y revisión de las Matrices de Marco Lógico y las Matrices de Indicadores de Resultados, que realicen las dependencias del Gobierno Municipal, así como revisar los proyectos de las dependencias, con base a dichas matrices;</a:t>
            </a:r>
          </a:p>
          <a:p>
            <a:pPr marL="400050" marR="0" lvl="0" indent="-4000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kzidenzGrotesk" pitchFamily="2" charset="0"/>
              </a:rPr>
              <a:t>Propiciar la vinculación con los otros niveles de gobierno, para coordinar acciones y potenciar el gasto público, con el apoyo de los subcomités sectoriales del Comité de Planeación para el Desarrollo Municipal de Centro, (COPLADEMUN).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kzidenzGrotesk" pitchFamily="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508104" y="364594"/>
            <a:ext cx="3326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AkzidenzGrotesk" pitchFamily="2" charset="0"/>
              </a:rPr>
              <a:t>Dirección de Programación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AkzidenzGrotes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9 Grupo"/>
          <p:cNvGrpSpPr/>
          <p:nvPr/>
        </p:nvGrpSpPr>
        <p:grpSpPr>
          <a:xfrm>
            <a:off x="0" y="0"/>
            <a:ext cx="9144000" cy="6858000"/>
            <a:chOff x="0" y="0"/>
            <a:chExt cx="9144000" cy="6885384"/>
          </a:xfrm>
        </p:grpSpPr>
        <p:pic>
          <p:nvPicPr>
            <p:cNvPr id="6" name="5 Imagen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6919"/>
            <a:stretch>
              <a:fillRect/>
            </a:stretch>
          </p:blipFill>
          <p:spPr>
            <a:xfrm>
              <a:off x="0" y="0"/>
              <a:ext cx="9144000" cy="6885384"/>
            </a:xfrm>
            <a:prstGeom prst="rect">
              <a:avLst/>
            </a:prstGeom>
            <a:noFill/>
          </p:spPr>
        </p:pic>
        <p:pic>
          <p:nvPicPr>
            <p:cNvPr id="4" name="3 Imagen" descr="Logo Centro 2021-2024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504" y="72008"/>
              <a:ext cx="2022687" cy="984931"/>
            </a:xfrm>
            <a:prstGeom prst="rect">
              <a:avLst/>
            </a:prstGeom>
          </p:spPr>
        </p:pic>
      </p:grpSp>
      <p:sp>
        <p:nvSpPr>
          <p:cNvPr id="5" name="4 CuadroTexto"/>
          <p:cNvSpPr txBox="1"/>
          <p:nvPr/>
        </p:nvSpPr>
        <p:spPr>
          <a:xfrm>
            <a:off x="5508104" y="364594"/>
            <a:ext cx="3326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AkzidenzGrotesk" pitchFamily="2" charset="0"/>
              </a:rPr>
              <a:t>Dirección de Programación</a:t>
            </a:r>
            <a:endParaRPr lang="es-MX" sz="2000" b="1" dirty="0">
              <a:solidFill>
                <a:schemeClr val="bg1">
                  <a:lumMod val="50000"/>
                </a:schemeClr>
              </a:solidFill>
              <a:latin typeface="AkzidenzGrotesk" pitchFamily="2" charset="0"/>
            </a:endParaRP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395536" y="1196752"/>
            <a:ext cx="8235022" cy="4188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kzidenzGrotesk" pitchFamily="2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1500" b="1" dirty="0">
                <a:solidFill>
                  <a:schemeClr val="tx1">
                    <a:tint val="75000"/>
                  </a:schemeClr>
                </a:solidFill>
                <a:latin typeface="AkzidenzGrotesk" pitchFamily="2" charset="0"/>
              </a:rPr>
              <a:t>Artículo 118.- </a:t>
            </a:r>
            <a:r>
              <a:rPr lang="es-MX" sz="1500" dirty="0">
                <a:solidFill>
                  <a:schemeClr val="tx1">
                    <a:tint val="75000"/>
                  </a:schemeClr>
                </a:solidFill>
                <a:latin typeface="AkzidenzGrotesk" pitchFamily="2" charset="0"/>
              </a:rPr>
              <a:t>Para el ejercicio de sus atribuciones la Subdirección de Planeación contará con las siguientes unidades administrativas: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MX" sz="1500" dirty="0">
              <a:solidFill>
                <a:schemeClr val="tx1">
                  <a:tint val="75000"/>
                </a:schemeClr>
              </a:solidFill>
              <a:latin typeface="AkzidenzGrotesk" pitchFamily="2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lang="es-MX" sz="1500" dirty="0">
                <a:solidFill>
                  <a:schemeClr val="tx1">
                    <a:tint val="75000"/>
                  </a:schemeClr>
                </a:solidFill>
                <a:latin typeface="AkzidenzGrotesk" pitchFamily="2" charset="0"/>
              </a:rPr>
              <a:t>Departamento de Infraestructura Institucional.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lang="es-MX" sz="1500" dirty="0">
                <a:solidFill>
                  <a:schemeClr val="tx1">
                    <a:tint val="75000"/>
                  </a:schemeClr>
                </a:solidFill>
                <a:latin typeface="AkzidenzGrotesk" pitchFamily="2" charset="0"/>
              </a:rPr>
              <a:t>Departamento de Planeación.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LcParenR"/>
              <a:tabLst/>
              <a:defRPr/>
            </a:pPr>
            <a:r>
              <a:rPr lang="es-MX" sz="1500" dirty="0">
                <a:solidFill>
                  <a:schemeClr val="tx1">
                    <a:tint val="75000"/>
                  </a:schemeClr>
                </a:solidFill>
                <a:latin typeface="AkzidenzGrotesk" pitchFamily="2" charset="0"/>
              </a:rPr>
              <a:t>Departamento de Evaluación.</a:t>
            </a:r>
            <a:endParaRPr lang="es-MX" sz="1500" dirty="0">
              <a:solidFill>
                <a:schemeClr val="tx1">
                  <a:tint val="75000"/>
                </a:schemeClr>
              </a:solidFill>
              <a:latin typeface="AkzidenzGrotes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440</Words>
  <Application>Microsoft Office PowerPoint</Application>
  <PresentationFormat>Presentación en pantalla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reavalos</dc:creator>
  <cp:lastModifiedBy>reavalos</cp:lastModifiedBy>
  <cp:revision>3</cp:revision>
  <dcterms:created xsi:type="dcterms:W3CDTF">2021-12-23T01:05:19Z</dcterms:created>
  <dcterms:modified xsi:type="dcterms:W3CDTF">2021-12-23T01:31:20Z</dcterms:modified>
</cp:coreProperties>
</file>