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10020300" cy="68881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7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mailto:calvillo@villahermosa.gob.m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odriguez@villahermosa.gob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.perez@vcentro.gob.mx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hernandez@villahermosa.gob.m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3810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5360" y="1726692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7"/>
                </a:lnTo>
                <a:lnTo>
                  <a:pt x="1295399" y="627887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0760" y="172669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58056" y="172669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72683" y="172669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47659" y="172669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5360" y="2354579"/>
            <a:ext cx="1295400" cy="1142999"/>
          </a:xfrm>
          <a:custGeom>
            <a:avLst/>
            <a:gdLst/>
            <a:ahLst/>
            <a:cxnLst/>
            <a:rect l="l" t="t" r="r" b="b"/>
            <a:pathLst>
              <a:path w="1295400" h="1143000">
                <a:moveTo>
                  <a:pt x="0" y="0"/>
                </a:moveTo>
                <a:lnTo>
                  <a:pt x="0" y="1143000"/>
                </a:lnTo>
                <a:lnTo>
                  <a:pt x="1295400" y="114300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0760" y="2354579"/>
            <a:ext cx="1987295" cy="1143000"/>
          </a:xfrm>
          <a:custGeom>
            <a:avLst/>
            <a:gdLst/>
            <a:ahLst/>
            <a:cxnLst/>
            <a:rect l="l" t="t" r="r" b="b"/>
            <a:pathLst>
              <a:path w="1987295" h="1143000">
                <a:moveTo>
                  <a:pt x="0" y="0"/>
                </a:moveTo>
                <a:lnTo>
                  <a:pt x="0" y="1143000"/>
                </a:lnTo>
                <a:lnTo>
                  <a:pt x="1987295" y="114300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58056" y="2354579"/>
            <a:ext cx="1214627" cy="1143000"/>
          </a:xfrm>
          <a:custGeom>
            <a:avLst/>
            <a:gdLst/>
            <a:ahLst/>
            <a:cxnLst/>
            <a:rect l="l" t="t" r="r" b="b"/>
            <a:pathLst>
              <a:path w="1214627" h="1143000">
                <a:moveTo>
                  <a:pt x="0" y="0"/>
                </a:moveTo>
                <a:lnTo>
                  <a:pt x="0" y="1143000"/>
                </a:lnTo>
                <a:lnTo>
                  <a:pt x="1214627" y="114300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72683" y="2354579"/>
            <a:ext cx="2474976" cy="1143000"/>
          </a:xfrm>
          <a:custGeom>
            <a:avLst/>
            <a:gdLst/>
            <a:ahLst/>
            <a:cxnLst/>
            <a:rect l="l" t="t" r="r" b="b"/>
            <a:pathLst>
              <a:path w="2474976" h="1143000">
                <a:moveTo>
                  <a:pt x="0" y="0"/>
                </a:moveTo>
                <a:lnTo>
                  <a:pt x="0" y="1143000"/>
                </a:lnTo>
                <a:lnTo>
                  <a:pt x="2474976" y="1142999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47659" y="2354579"/>
            <a:ext cx="1235964" cy="1142999"/>
          </a:xfrm>
          <a:custGeom>
            <a:avLst/>
            <a:gdLst/>
            <a:ahLst/>
            <a:cxnLst/>
            <a:rect l="l" t="t" r="r" b="b"/>
            <a:pathLst>
              <a:path w="1235964" h="1143000">
                <a:moveTo>
                  <a:pt x="0" y="0"/>
                </a:moveTo>
                <a:lnTo>
                  <a:pt x="0" y="1142999"/>
                </a:lnTo>
                <a:lnTo>
                  <a:pt x="1235964" y="1142999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5360" y="3497579"/>
            <a:ext cx="1295400" cy="1130808"/>
          </a:xfrm>
          <a:custGeom>
            <a:avLst/>
            <a:gdLst/>
            <a:ahLst/>
            <a:cxnLst/>
            <a:rect l="l" t="t" r="r" b="b"/>
            <a:pathLst>
              <a:path w="1295400" h="1130808">
                <a:moveTo>
                  <a:pt x="0" y="0"/>
                </a:moveTo>
                <a:lnTo>
                  <a:pt x="0" y="1130808"/>
                </a:lnTo>
                <a:lnTo>
                  <a:pt x="1295400" y="1130808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0760" y="3497579"/>
            <a:ext cx="1987295" cy="1130808"/>
          </a:xfrm>
          <a:custGeom>
            <a:avLst/>
            <a:gdLst/>
            <a:ahLst/>
            <a:cxnLst/>
            <a:rect l="l" t="t" r="r" b="b"/>
            <a:pathLst>
              <a:path w="1987295" h="1130808">
                <a:moveTo>
                  <a:pt x="0" y="0"/>
                </a:moveTo>
                <a:lnTo>
                  <a:pt x="0" y="1130808"/>
                </a:lnTo>
                <a:lnTo>
                  <a:pt x="1987295" y="113080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8056" y="3497579"/>
            <a:ext cx="1214627" cy="1130808"/>
          </a:xfrm>
          <a:custGeom>
            <a:avLst/>
            <a:gdLst/>
            <a:ahLst/>
            <a:cxnLst/>
            <a:rect l="l" t="t" r="r" b="b"/>
            <a:pathLst>
              <a:path w="1214627" h="1130808">
                <a:moveTo>
                  <a:pt x="0" y="0"/>
                </a:moveTo>
                <a:lnTo>
                  <a:pt x="0" y="1130808"/>
                </a:lnTo>
                <a:lnTo>
                  <a:pt x="1214627" y="113080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72683" y="3497579"/>
            <a:ext cx="2474976" cy="1130808"/>
          </a:xfrm>
          <a:custGeom>
            <a:avLst/>
            <a:gdLst/>
            <a:ahLst/>
            <a:cxnLst/>
            <a:rect l="l" t="t" r="r" b="b"/>
            <a:pathLst>
              <a:path w="2474976" h="1130808">
                <a:moveTo>
                  <a:pt x="0" y="0"/>
                </a:moveTo>
                <a:lnTo>
                  <a:pt x="0" y="1130808"/>
                </a:lnTo>
                <a:lnTo>
                  <a:pt x="2474976" y="113080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947659" y="3497579"/>
            <a:ext cx="1235964" cy="1130808"/>
          </a:xfrm>
          <a:custGeom>
            <a:avLst/>
            <a:gdLst/>
            <a:ahLst/>
            <a:cxnLst/>
            <a:rect l="l" t="t" r="r" b="b"/>
            <a:pathLst>
              <a:path w="1235964" h="1130808">
                <a:moveTo>
                  <a:pt x="0" y="0"/>
                </a:moveTo>
                <a:lnTo>
                  <a:pt x="0" y="1130808"/>
                </a:lnTo>
                <a:lnTo>
                  <a:pt x="1235964" y="1130808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75360" y="4628388"/>
            <a:ext cx="1295399" cy="1165860"/>
          </a:xfrm>
          <a:custGeom>
            <a:avLst/>
            <a:gdLst/>
            <a:ahLst/>
            <a:cxnLst/>
            <a:rect l="l" t="t" r="r" b="b"/>
            <a:pathLst>
              <a:path w="1295399" h="1165860">
                <a:moveTo>
                  <a:pt x="0" y="0"/>
                </a:moveTo>
                <a:lnTo>
                  <a:pt x="0" y="1165860"/>
                </a:lnTo>
                <a:lnTo>
                  <a:pt x="1295399" y="1165860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70760" y="4640578"/>
            <a:ext cx="1987295" cy="1165860"/>
          </a:xfrm>
          <a:custGeom>
            <a:avLst/>
            <a:gdLst/>
            <a:ahLst/>
            <a:cxnLst/>
            <a:rect l="l" t="t" r="r" b="b"/>
            <a:pathLst>
              <a:path w="1987295" h="1165860">
                <a:moveTo>
                  <a:pt x="0" y="0"/>
                </a:moveTo>
                <a:lnTo>
                  <a:pt x="0" y="1165860"/>
                </a:lnTo>
                <a:lnTo>
                  <a:pt x="1987295" y="1165860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Lic. Víctor Manuel Córdova Sánchez</a:t>
            </a:r>
            <a:endParaRPr sz="1200" dirty="0"/>
          </a:p>
        </p:txBody>
      </p:sp>
      <p:sp>
        <p:nvSpPr>
          <p:cNvPr id="36" name="object 36"/>
          <p:cNvSpPr/>
          <p:nvPr/>
        </p:nvSpPr>
        <p:spPr>
          <a:xfrm>
            <a:off x="4257253" y="4640578"/>
            <a:ext cx="1293487" cy="1165860"/>
          </a:xfrm>
          <a:custGeom>
            <a:avLst/>
            <a:gdLst/>
            <a:ahLst/>
            <a:cxnLst/>
            <a:rect l="l" t="t" r="r" b="b"/>
            <a:pathLst>
              <a:path w="1214627" h="1165860">
                <a:moveTo>
                  <a:pt x="0" y="0"/>
                </a:moveTo>
                <a:lnTo>
                  <a:pt x="0" y="1165860"/>
                </a:lnTo>
                <a:lnTo>
                  <a:pt x="1214627" y="1165860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550742" y="4628387"/>
            <a:ext cx="2512240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vcordova@villahermosa.gob.mx</a:t>
            </a:r>
          </a:p>
        </p:txBody>
      </p:sp>
      <p:sp>
        <p:nvSpPr>
          <p:cNvPr id="38" name="object 38"/>
          <p:cNvSpPr/>
          <p:nvPr/>
        </p:nvSpPr>
        <p:spPr>
          <a:xfrm>
            <a:off x="7947659" y="4628387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 lang="es-ES" sz="1100" dirty="0"/>
          </a:p>
          <a:p>
            <a:endParaRPr lang="es-ES" sz="1100" dirty="0"/>
          </a:p>
          <a:p>
            <a:r>
              <a:rPr lang="es-ES" sz="1100" dirty="0"/>
              <a:t>   </a:t>
            </a:r>
          </a:p>
          <a:p>
            <a:r>
              <a:rPr lang="es-ES" sz="1100" dirty="0"/>
              <a:t> 3-10-32-32-1129</a:t>
            </a:r>
            <a:endParaRPr sz="1100" dirty="0"/>
          </a:p>
        </p:txBody>
      </p:sp>
      <p:sp>
        <p:nvSpPr>
          <p:cNvPr id="39" name="object 39"/>
          <p:cNvSpPr/>
          <p:nvPr/>
        </p:nvSpPr>
        <p:spPr>
          <a:xfrm>
            <a:off x="975360" y="5794248"/>
            <a:ext cx="1295399" cy="1030224"/>
          </a:xfrm>
          <a:custGeom>
            <a:avLst/>
            <a:gdLst/>
            <a:ahLst/>
            <a:cxnLst/>
            <a:rect l="l" t="t" r="r" b="b"/>
            <a:pathLst>
              <a:path w="1295399" h="1030224">
                <a:moveTo>
                  <a:pt x="0" y="0"/>
                </a:moveTo>
                <a:lnTo>
                  <a:pt x="0" y="1030224"/>
                </a:lnTo>
                <a:lnTo>
                  <a:pt x="1295399" y="1030224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82552" y="5788152"/>
            <a:ext cx="2103931" cy="1030224"/>
          </a:xfrm>
          <a:custGeom>
            <a:avLst/>
            <a:gdLst/>
            <a:ahLst/>
            <a:cxnLst/>
            <a:rect l="l" t="t" r="r" b="b"/>
            <a:pathLst>
              <a:path w="1987296" h="1030224">
                <a:moveTo>
                  <a:pt x="0" y="0"/>
                </a:moveTo>
                <a:lnTo>
                  <a:pt x="0" y="1030224"/>
                </a:lnTo>
                <a:lnTo>
                  <a:pt x="1987296" y="1030224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endParaRPr lang="es-MX" sz="1200" spc="4" dirty="0">
              <a:solidFill>
                <a:srgbClr val="3F3F3F"/>
              </a:solidFill>
              <a:latin typeface="Calibri"/>
              <a:cs typeface="Calibri"/>
            </a:endParaRPr>
          </a:p>
          <a:p>
            <a:pPr algn="ctr"/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lang="es-MX" sz="12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lang="es-MX" sz="12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lang="es-MX" sz="12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Sánchez</a:t>
            </a:r>
            <a:r>
              <a:rPr lang="es-MX" sz="12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MX" sz="1200" spc="-4" dirty="0">
                <a:solidFill>
                  <a:srgbClr val="3F3F3F"/>
                </a:solidFill>
                <a:latin typeface="Calibri"/>
                <a:cs typeface="Calibri"/>
              </a:rPr>
              <a:t>Álvarez</a:t>
            </a:r>
            <a:endParaRPr sz="1200" dirty="0"/>
          </a:p>
        </p:txBody>
      </p:sp>
      <p:sp>
        <p:nvSpPr>
          <p:cNvPr id="41" name="object 41"/>
          <p:cNvSpPr/>
          <p:nvPr/>
        </p:nvSpPr>
        <p:spPr>
          <a:xfrm>
            <a:off x="4386486" y="5785104"/>
            <a:ext cx="1214628" cy="1030224"/>
          </a:xfrm>
          <a:custGeom>
            <a:avLst/>
            <a:gdLst/>
            <a:ahLst/>
            <a:cxnLst/>
            <a:rect l="l" t="t" r="r" b="b"/>
            <a:pathLst>
              <a:path w="1214628" h="1030224">
                <a:moveTo>
                  <a:pt x="0" y="0"/>
                </a:moveTo>
                <a:lnTo>
                  <a:pt x="0" y="1030224"/>
                </a:lnTo>
                <a:lnTo>
                  <a:pt x="1214628" y="1030224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 lang="es-ES" sz="1400" dirty="0">
              <a:latin typeface="AkzidenzGrotesk" panose="02000503050000020003" pitchFamily="2" charset="0"/>
            </a:endParaRPr>
          </a:p>
          <a:p>
            <a:r>
              <a:rPr lang="es-ES" sz="1100" dirty="0">
                <a:latin typeface="+mj-lt"/>
              </a:rPr>
              <a:t>Encargada del Departamento de vinculación</a:t>
            </a:r>
            <a:endParaRPr sz="1100" dirty="0">
              <a:latin typeface="+mj-l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947659" y="5794247"/>
            <a:ext cx="1235964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5852159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05484" y="3611880"/>
            <a:ext cx="728472" cy="9113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60518" y="205689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63875" y="2850898"/>
            <a:ext cx="624180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-2" dirty="0">
                <a:solidFill>
                  <a:srgbClr val="3F3F3F"/>
                </a:solidFill>
                <a:latin typeface="Calibri"/>
                <a:cs typeface="Calibri"/>
              </a:rPr>
              <a:t>Directora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07816" y="2850898"/>
            <a:ext cx="2226429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-1" dirty="0">
                <a:latin typeface="Calibri"/>
                <a:cs typeface="Calibri"/>
              </a:rPr>
              <a:t>dey</a:t>
            </a:r>
            <a:r>
              <a:rPr sz="1200" spc="-1" dirty="0">
                <a:latin typeface="Calibri"/>
                <a:cs typeface="Calibri"/>
                <a:hlinkClick r:id="rId6"/>
              </a:rPr>
              <a:t>si.rodriguez@villahermosa.gob</a:t>
            </a:r>
            <a:r>
              <a:rPr sz="1200" spc="-1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99310" y="2866138"/>
            <a:ext cx="349309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spc="1" dirty="0">
                <a:latin typeface="Calibri"/>
                <a:cs typeface="Calibri"/>
              </a:rPr>
              <a:t>León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57927" y="2939290"/>
            <a:ext cx="332377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1128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0931" y="3992375"/>
            <a:ext cx="48737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1" dirty="0">
                <a:latin typeface="Calibri"/>
                <a:cs typeface="Calibri"/>
              </a:rPr>
              <a:t>Gestión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1428" y="3992375"/>
            <a:ext cx="233677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2" dirty="0">
                <a:latin typeface="Calibri"/>
                <a:cs typeface="Calibri"/>
              </a:rPr>
              <a:t>analucero</a:t>
            </a:r>
            <a:r>
              <a:rPr sz="1100" spc="-2" dirty="0">
                <a:latin typeface="Calibri"/>
                <a:cs typeface="Calibri"/>
                <a:hlinkClick r:id="rId7"/>
              </a:rPr>
              <a:t>.calvillo@villahermosa.gob.mx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62982" y="4076195"/>
            <a:ext cx="102423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3-10-32-32</a:t>
            </a:r>
            <a:r>
              <a:rPr sz="1100" spc="22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1131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72669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354579"/>
            <a:ext cx="8208263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417321">
              <a:lnSpc>
                <a:spcPts val="1623"/>
              </a:lnSpc>
              <a:spcBef>
                <a:spcPts val="1169"/>
              </a:spcBef>
            </a:pPr>
            <a:r>
              <a:rPr sz="1400" spc="-119" dirty="0">
                <a:latin typeface="Calibri"/>
                <a:cs typeface="Calibri"/>
              </a:rPr>
              <a:t>T</a:t>
            </a:r>
            <a:r>
              <a:rPr sz="1400" spc="-4" dirty="0">
                <a:latin typeface="Calibri"/>
                <a:cs typeface="Calibri"/>
              </a:rPr>
              <a:t>ec</a:t>
            </a:r>
            <a:r>
              <a:rPr sz="1400" spc="0" dirty="0">
                <a:latin typeface="Calibri"/>
                <a:cs typeface="Calibri"/>
              </a:rPr>
              <a:t>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y</a:t>
            </a:r>
            <a:r>
              <a:rPr sz="1200" spc="0" dirty="0">
                <a:latin typeface="Calibri"/>
                <a:cs typeface="Calibri"/>
              </a:rPr>
              <a:t>si</a:t>
            </a:r>
            <a:r>
              <a:rPr sz="1200" spc="-9" dirty="0">
                <a:latin typeface="Times New Roman"/>
                <a:cs typeface="Times New Roman"/>
              </a:rPr>
              <a:t> </a:t>
            </a:r>
            <a:r>
              <a:rPr sz="1200" spc="4" dirty="0">
                <a:latin typeface="Calibri"/>
                <a:cs typeface="Calibri"/>
              </a:rPr>
              <a:t>M</a:t>
            </a:r>
            <a:r>
              <a:rPr sz="1200" spc="0" dirty="0">
                <a:latin typeface="Calibri"/>
                <a:cs typeface="Calibri"/>
              </a:rPr>
              <a:t>aría</a:t>
            </a:r>
            <a:r>
              <a:rPr sz="1200" spc="-44" dirty="0">
                <a:latin typeface="Times New Roman"/>
                <a:cs typeface="Times New Roman"/>
              </a:rPr>
              <a:t> </a:t>
            </a:r>
            <a:r>
              <a:rPr sz="1200" spc="-29" dirty="0">
                <a:latin typeface="Calibri"/>
                <a:cs typeface="Calibri"/>
              </a:rPr>
              <a:t>R</a:t>
            </a:r>
            <a:r>
              <a:rPr sz="1200" spc="4" dirty="0">
                <a:latin typeface="Calibri"/>
                <a:cs typeface="Calibri"/>
              </a:rPr>
              <a:t>od</a:t>
            </a:r>
            <a:r>
              <a:rPr sz="1200" spc="0" dirty="0">
                <a:latin typeface="Calibri"/>
                <a:cs typeface="Calibri"/>
              </a:rPr>
              <a:t>ríg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0" dirty="0">
                <a:latin typeface="Calibri"/>
                <a:cs typeface="Calibri"/>
              </a:rPr>
              <a:t>z</a:t>
            </a:r>
            <a:r>
              <a:rPr sz="1200" spc="0" dirty="0">
                <a:latin typeface="Times New Roman"/>
                <a:cs typeface="Times New Roman"/>
              </a:rPr>
              <a:t>                                                                                                      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10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-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23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2</a:t>
            </a:r>
            <a:r>
              <a:rPr sz="1650" spc="220" baseline="-36893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650" spc="4" baseline="-34753" dirty="0">
                <a:solidFill>
                  <a:srgbClr val="3F3F3F"/>
                </a:solidFill>
                <a:latin typeface="Calibri"/>
                <a:cs typeface="Calibri"/>
              </a:rPr>
              <a:t>112</a:t>
            </a:r>
            <a:r>
              <a:rPr sz="1650" spc="0" baseline="-34753" dirty="0">
                <a:solidFill>
                  <a:srgbClr val="3F3F3F"/>
                </a:solidFill>
                <a:latin typeface="Calibri"/>
                <a:cs typeface="Calibri"/>
              </a:rPr>
              <a:t>7</a:t>
            </a:r>
            <a:endParaRPr sz="1100" dirty="0">
              <a:latin typeface="Calibri"/>
              <a:cs typeface="Calibri"/>
            </a:endParaRPr>
          </a:p>
          <a:p>
            <a:pPr marR="2381533" algn="r">
              <a:lnSpc>
                <a:spcPct val="101725"/>
              </a:lnSpc>
              <a:spcBef>
                <a:spcPts val="1380"/>
              </a:spcBef>
            </a:pPr>
            <a:r>
              <a:rPr sz="1200" spc="-4" dirty="0">
                <a:latin typeface="Calibri"/>
                <a:cs typeface="Calibri"/>
              </a:rPr>
              <a:t>mx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497579"/>
            <a:ext cx="8208263" cy="1130807"/>
          </a:xfrm>
          <a:prstGeom prst="rect">
            <a:avLst/>
          </a:prstGeom>
        </p:spPr>
        <p:txBody>
          <a:bodyPr wrap="square" lIns="0" tIns="2063" rIns="0" bIns="0" rtlCol="0">
            <a:noAutofit/>
          </a:bodyPr>
          <a:lstStyle/>
          <a:p>
            <a:pPr>
              <a:lnSpc>
                <a:spcPts val="1100"/>
              </a:lnSpc>
            </a:pPr>
            <a:endParaRPr sz="1100" dirty="0"/>
          </a:p>
          <a:p>
            <a:pPr marL="3406613" marR="3836715" algn="ctr">
              <a:lnSpc>
                <a:spcPct val="101725"/>
              </a:lnSpc>
            </a:pPr>
            <a:r>
              <a:rPr sz="1100" spc="0" dirty="0">
                <a:latin typeface="Calibri"/>
                <a:cs typeface="Calibri"/>
              </a:rPr>
              <a:t>Subdirectora</a:t>
            </a:r>
            <a:r>
              <a:rPr sz="1100" spc="-5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de</a:t>
            </a:r>
            <a:endParaRPr sz="1100" dirty="0">
              <a:latin typeface="Calibri"/>
              <a:cs typeface="Calibri"/>
            </a:endParaRPr>
          </a:p>
          <a:p>
            <a:pPr marL="1533006">
              <a:lnSpc>
                <a:spcPts val="1964"/>
              </a:lnSpc>
              <a:spcBef>
                <a:spcPts val="98"/>
              </a:spcBef>
            </a:pPr>
            <a:r>
              <a:rPr sz="1650" spc="0" baseline="-7743" dirty="0">
                <a:latin typeface="AkzidenzGrotesk"/>
                <a:cs typeface="AkzidenzGrotesk"/>
              </a:rPr>
              <a:t>Ana</a:t>
            </a:r>
            <a:r>
              <a:rPr sz="1650" spc="-67" baseline="-7905" dirty="0">
                <a:latin typeface="Times New Roman"/>
                <a:cs typeface="Times New Roman"/>
              </a:rPr>
              <a:t> </a:t>
            </a:r>
            <a:r>
              <a:rPr sz="1650" spc="-48" baseline="-7743" dirty="0">
                <a:latin typeface="AkzidenzGrotesk"/>
                <a:cs typeface="AkzidenzGrotesk"/>
              </a:rPr>
              <a:t>L</a:t>
            </a:r>
            <a:r>
              <a:rPr sz="1650" spc="-45" baseline="-7743" dirty="0">
                <a:latin typeface="AkzidenzGrotesk"/>
                <a:cs typeface="AkzidenzGrotesk"/>
              </a:rPr>
              <a:t>u</a:t>
            </a:r>
            <a:r>
              <a:rPr sz="1650" spc="-41" baseline="-7743" dirty="0">
                <a:latin typeface="AkzidenzGrotesk"/>
                <a:cs typeface="AkzidenzGrotesk"/>
              </a:rPr>
              <a:t>c</a:t>
            </a:r>
            <a:r>
              <a:rPr sz="1650" spc="-45" baseline="-7743" dirty="0">
                <a:latin typeface="AkzidenzGrotesk"/>
                <a:cs typeface="AkzidenzGrotesk"/>
              </a:rPr>
              <a:t>e</a:t>
            </a:r>
            <a:r>
              <a:rPr sz="1650" spc="-34" baseline="-7743" dirty="0">
                <a:latin typeface="AkzidenzGrotesk"/>
                <a:cs typeface="AkzidenzGrotesk"/>
              </a:rPr>
              <a:t>r</a:t>
            </a:r>
            <a:r>
              <a:rPr sz="1650" spc="-47" baseline="-7743" dirty="0">
                <a:latin typeface="AkzidenzGrotesk"/>
                <a:cs typeface="AkzidenzGrotesk"/>
              </a:rPr>
              <a:t>o</a:t>
            </a:r>
            <a:r>
              <a:rPr sz="1650" spc="90" baseline="-7905" dirty="0">
                <a:latin typeface="Times New Roman"/>
                <a:cs typeface="Times New Roman"/>
              </a:rPr>
              <a:t> </a:t>
            </a:r>
            <a:r>
              <a:rPr sz="1650" spc="-64" baseline="-7743" dirty="0">
                <a:latin typeface="AkzidenzGrotesk"/>
                <a:cs typeface="AkzidenzGrotesk"/>
              </a:rPr>
              <a:t>C</a:t>
            </a:r>
            <a:r>
              <a:rPr sz="1650" spc="-48" baseline="-7743" dirty="0">
                <a:latin typeface="AkzidenzGrotesk"/>
                <a:cs typeface="AkzidenzGrotesk"/>
              </a:rPr>
              <a:t>a</a:t>
            </a:r>
            <a:r>
              <a:rPr sz="1650" spc="-17" baseline="-7743" dirty="0">
                <a:latin typeface="AkzidenzGrotesk"/>
                <a:cs typeface="AkzidenzGrotesk"/>
              </a:rPr>
              <a:t>l</a:t>
            </a:r>
            <a:r>
              <a:rPr sz="1650" spc="-44" baseline="-7743" dirty="0">
                <a:latin typeface="AkzidenzGrotesk"/>
                <a:cs typeface="AkzidenzGrotesk"/>
              </a:rPr>
              <a:t>v</a:t>
            </a:r>
            <a:r>
              <a:rPr sz="1650" spc="-17" baseline="-7743" dirty="0">
                <a:latin typeface="AkzidenzGrotesk"/>
                <a:cs typeface="AkzidenzGrotesk"/>
              </a:rPr>
              <a:t>ill</a:t>
            </a:r>
            <a:r>
              <a:rPr sz="1650" spc="-47" baseline="-7743" dirty="0">
                <a:latin typeface="AkzidenzGrotesk"/>
                <a:cs typeface="AkzidenzGrotesk"/>
              </a:rPr>
              <a:t>o</a:t>
            </a:r>
            <a:r>
              <a:rPr sz="1650" spc="-58" baseline="-7905" dirty="0">
                <a:latin typeface="Times New Roman"/>
                <a:cs typeface="Times New Roman"/>
              </a:rPr>
              <a:t> </a:t>
            </a:r>
            <a:r>
              <a:rPr sz="1650" spc="-4" baseline="-7743" dirty="0">
                <a:latin typeface="AkzidenzGrotesk"/>
                <a:cs typeface="AkzidenzGrotesk"/>
              </a:rPr>
              <a:t>H</a:t>
            </a:r>
            <a:r>
              <a:rPr sz="1650" spc="0" baseline="-7743" dirty="0">
                <a:latin typeface="AkzidenzGrotesk"/>
                <a:cs typeface="AkzidenzGrotesk"/>
              </a:rPr>
              <a:t>e</a:t>
            </a:r>
            <a:r>
              <a:rPr sz="1650" spc="-4" baseline="-7743" dirty="0">
                <a:latin typeface="AkzidenzGrotesk"/>
                <a:cs typeface="AkzidenzGrotesk"/>
              </a:rPr>
              <a:t>rr</a:t>
            </a:r>
            <a:r>
              <a:rPr sz="1650" spc="0" baseline="-7743" dirty="0">
                <a:latin typeface="AkzidenzGrotesk"/>
                <a:cs typeface="AkzidenzGrotesk"/>
              </a:rPr>
              <a:t>e</a:t>
            </a:r>
            <a:r>
              <a:rPr sz="1650" spc="-4" baseline="-7743" dirty="0">
                <a:latin typeface="AkzidenzGrotesk"/>
                <a:cs typeface="AkzidenzGrotesk"/>
              </a:rPr>
              <a:t>r</a:t>
            </a:r>
            <a:r>
              <a:rPr sz="1650" spc="0" baseline="-7743" dirty="0">
                <a:latin typeface="AkzidenzGrotesk"/>
                <a:cs typeface="AkzidenzGrotesk"/>
              </a:rPr>
              <a:t>a</a:t>
            </a:r>
            <a:r>
              <a:rPr sz="1650" spc="0" baseline="-7905" dirty="0">
                <a:latin typeface="Times New Roman"/>
                <a:cs typeface="Times New Roman"/>
              </a:rPr>
              <a:t>            </a:t>
            </a:r>
            <a:r>
              <a:rPr sz="1650" spc="226" baseline="-7905" dirty="0">
                <a:latin typeface="Times New Roman"/>
                <a:cs typeface="Times New Roman"/>
              </a:rPr>
              <a:t> </a:t>
            </a:r>
            <a:r>
              <a:rPr sz="1650" spc="-4" baseline="27306" dirty="0">
                <a:latin typeface="Calibri"/>
                <a:cs typeface="Calibri"/>
              </a:rPr>
              <a:t>A</a:t>
            </a:r>
            <a:r>
              <a:rPr sz="1650" spc="0" baseline="27306" dirty="0">
                <a:latin typeface="Calibri"/>
                <a:cs typeface="Calibri"/>
              </a:rPr>
              <a:t>t</a:t>
            </a:r>
            <a:r>
              <a:rPr sz="1650" spc="4" baseline="27306" dirty="0">
                <a:latin typeface="Calibri"/>
                <a:cs typeface="Calibri"/>
              </a:rPr>
              <a:t>e</a:t>
            </a:r>
            <a:r>
              <a:rPr sz="1650" spc="-4" baseline="27306" dirty="0">
                <a:latin typeface="Calibri"/>
                <a:cs typeface="Calibri"/>
              </a:rPr>
              <a:t>n</a:t>
            </a:r>
            <a:r>
              <a:rPr sz="1650" spc="0" baseline="27306" dirty="0">
                <a:latin typeface="Calibri"/>
                <a:cs typeface="Calibri"/>
              </a:rPr>
              <a:t>ci</a:t>
            </a:r>
            <a:r>
              <a:rPr sz="1650" spc="4" baseline="27306" dirty="0">
                <a:latin typeface="Calibri"/>
                <a:cs typeface="Calibri"/>
              </a:rPr>
              <a:t>ó</a:t>
            </a:r>
            <a:r>
              <a:rPr sz="1650" spc="0" baseline="27306" dirty="0">
                <a:latin typeface="Calibri"/>
                <a:cs typeface="Calibri"/>
              </a:rPr>
              <a:t>n</a:t>
            </a:r>
            <a:r>
              <a:rPr sz="1650" spc="-64" baseline="28987" dirty="0">
                <a:latin typeface="Times New Roman"/>
                <a:cs typeface="Times New Roman"/>
              </a:rPr>
              <a:t> </a:t>
            </a:r>
            <a:r>
              <a:rPr sz="1650" spc="0" baseline="27306" dirty="0">
                <a:latin typeface="Calibri"/>
                <a:cs typeface="Calibri"/>
              </a:rPr>
              <a:t>y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5360" y="4628387"/>
            <a:ext cx="8208263" cy="1165860"/>
          </a:xfrm>
          <a:prstGeom prst="rect">
            <a:avLst/>
          </a:prstGeom>
        </p:spPr>
        <p:txBody>
          <a:bodyPr wrap="square" lIns="0" tIns="2061" rIns="0" bIns="0" rtlCol="0">
            <a:noAutofit/>
          </a:bodyPr>
          <a:lstStyle/>
          <a:p>
            <a:pPr marL="1435609">
              <a:lnSpc>
                <a:spcPts val="1319"/>
              </a:lnSpc>
              <a:spcBef>
                <a:spcPts val="1000"/>
              </a:spcBef>
            </a:pPr>
            <a:r>
              <a:rPr lang="es-MX" spc="0" baseline="-7905" dirty="0">
                <a:latin typeface="Times New Roman"/>
                <a:cs typeface="Times New Roman"/>
              </a:rPr>
              <a:t>  </a:t>
            </a:r>
            <a:r>
              <a:rPr lang="es-MX" sz="1650" spc="0" baseline="-7905" dirty="0">
                <a:latin typeface="Times New Roman"/>
                <a:cs typeface="Times New Roman"/>
              </a:rPr>
              <a:t>      </a:t>
            </a:r>
            <a:r>
              <a:rPr lang="es-MX" sz="1650" spc="176" baseline="-7905" dirty="0">
                <a:latin typeface="Times New Roman"/>
                <a:cs typeface="Times New Roman"/>
              </a:rPr>
              <a:t>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9FE65BAE-64EE-2FA0-3013-4CDA80AB2431}"/>
              </a:ext>
            </a:extLst>
          </p:cNvPr>
          <p:cNvSpPr txBox="1"/>
          <p:nvPr/>
        </p:nvSpPr>
        <p:spPr>
          <a:xfrm>
            <a:off x="4292985" y="4829459"/>
            <a:ext cx="177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+mj-lt"/>
              </a:rPr>
              <a:t> Subdirector de organización y Vinculación</a:t>
            </a:r>
            <a:endParaRPr lang="es-MX" sz="1200" dirty="0">
              <a:latin typeface="+mj-lt"/>
            </a:endParaRPr>
          </a:p>
        </p:txBody>
      </p:sp>
      <p:sp>
        <p:nvSpPr>
          <p:cNvPr id="50" name="object 43">
            <a:extLst>
              <a:ext uri="{FF2B5EF4-FFF2-40B4-BE49-F238E27FC236}">
                <a16:creationId xmlns:a16="http://schemas.microsoft.com/office/drawing/2014/main" id="{0F8DA915-358F-E3D1-3273-EC32C29C6D78}"/>
              </a:ext>
            </a:extLst>
          </p:cNvPr>
          <p:cNvSpPr/>
          <p:nvPr/>
        </p:nvSpPr>
        <p:spPr>
          <a:xfrm>
            <a:off x="5592097" y="5806438"/>
            <a:ext cx="2355561" cy="1030224"/>
          </a:xfrm>
          <a:custGeom>
            <a:avLst/>
            <a:gdLst/>
            <a:ahLst/>
            <a:cxnLst/>
            <a:rect l="l" t="t" r="r" b="b"/>
            <a:pathLst>
              <a:path w="1235964" h="1030224">
                <a:moveTo>
                  <a:pt x="0" y="0"/>
                </a:moveTo>
                <a:lnTo>
                  <a:pt x="0" y="1030224"/>
                </a:lnTo>
                <a:lnTo>
                  <a:pt x="1235964" y="1030224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r>
              <a:rPr lang="es-ES" sz="1100" dirty="0" err="1"/>
              <a:t>diana,sanchez@centro.Gob.mx</a:t>
            </a:r>
            <a:endParaRPr lang="es-MX" sz="11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739BD2-6CEB-2BAF-00F4-CEB659121FB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02" t="23362" r="38783" b="25356"/>
          <a:stretch/>
        </p:blipFill>
        <p:spPr bwMode="auto">
          <a:xfrm>
            <a:off x="1205484" y="4719700"/>
            <a:ext cx="747008" cy="97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457200" y="228600"/>
            <a:ext cx="9448800" cy="708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75360" y="1627631"/>
            <a:ext cx="1295399" cy="627888"/>
          </a:xfrm>
          <a:custGeom>
            <a:avLst/>
            <a:gdLst/>
            <a:ahLst/>
            <a:cxnLst/>
            <a:rect l="l" t="t" r="r" b="b"/>
            <a:pathLst>
              <a:path w="1295399" h="627888">
                <a:moveTo>
                  <a:pt x="0" y="0"/>
                </a:moveTo>
                <a:lnTo>
                  <a:pt x="0" y="627888"/>
                </a:lnTo>
                <a:lnTo>
                  <a:pt x="1295399" y="627888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0760" y="1627631"/>
            <a:ext cx="1987295" cy="627888"/>
          </a:xfrm>
          <a:custGeom>
            <a:avLst/>
            <a:gdLst/>
            <a:ahLst/>
            <a:cxnLst/>
            <a:rect l="l" t="t" r="r" b="b"/>
            <a:pathLst>
              <a:path w="1987295" h="627888">
                <a:moveTo>
                  <a:pt x="0" y="0"/>
                </a:moveTo>
                <a:lnTo>
                  <a:pt x="0" y="627888"/>
                </a:lnTo>
                <a:lnTo>
                  <a:pt x="1987295" y="627888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58056" y="1627631"/>
            <a:ext cx="1214627" cy="627888"/>
          </a:xfrm>
          <a:custGeom>
            <a:avLst/>
            <a:gdLst/>
            <a:ahLst/>
            <a:cxnLst/>
            <a:rect l="l" t="t" r="r" b="b"/>
            <a:pathLst>
              <a:path w="1214627" h="627888">
                <a:moveTo>
                  <a:pt x="0" y="0"/>
                </a:moveTo>
                <a:lnTo>
                  <a:pt x="0" y="627888"/>
                </a:lnTo>
                <a:lnTo>
                  <a:pt x="1214627" y="627888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2683" y="1627631"/>
            <a:ext cx="2474976" cy="627888"/>
          </a:xfrm>
          <a:custGeom>
            <a:avLst/>
            <a:gdLst/>
            <a:ahLst/>
            <a:cxnLst/>
            <a:rect l="l" t="t" r="r" b="b"/>
            <a:pathLst>
              <a:path w="2474976" h="627888">
                <a:moveTo>
                  <a:pt x="0" y="0"/>
                </a:moveTo>
                <a:lnTo>
                  <a:pt x="0" y="627888"/>
                </a:lnTo>
                <a:lnTo>
                  <a:pt x="2474976" y="627888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47659" y="1627631"/>
            <a:ext cx="1235964" cy="627888"/>
          </a:xfrm>
          <a:custGeom>
            <a:avLst/>
            <a:gdLst/>
            <a:ahLst/>
            <a:cxnLst/>
            <a:rect l="l" t="t" r="r" b="b"/>
            <a:pathLst>
              <a:path w="1235964" h="627888">
                <a:moveTo>
                  <a:pt x="0" y="0"/>
                </a:moveTo>
                <a:lnTo>
                  <a:pt x="0" y="627888"/>
                </a:lnTo>
                <a:lnTo>
                  <a:pt x="1235964" y="627887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B12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5360" y="2255520"/>
            <a:ext cx="1295400" cy="1141476"/>
          </a:xfrm>
          <a:custGeom>
            <a:avLst/>
            <a:gdLst/>
            <a:ahLst/>
            <a:cxnLst/>
            <a:rect l="l" t="t" r="r" b="b"/>
            <a:pathLst>
              <a:path w="1295400" h="1141476">
                <a:moveTo>
                  <a:pt x="0" y="0"/>
                </a:moveTo>
                <a:lnTo>
                  <a:pt x="0" y="1141476"/>
                </a:lnTo>
                <a:lnTo>
                  <a:pt x="1295400" y="1141476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0760" y="2255519"/>
            <a:ext cx="1987295" cy="1141476"/>
          </a:xfrm>
          <a:custGeom>
            <a:avLst/>
            <a:gdLst/>
            <a:ahLst/>
            <a:cxnLst/>
            <a:rect l="l" t="t" r="r" b="b"/>
            <a:pathLst>
              <a:path w="1987295" h="1141476">
                <a:moveTo>
                  <a:pt x="0" y="0"/>
                </a:moveTo>
                <a:lnTo>
                  <a:pt x="0" y="1141476"/>
                </a:lnTo>
                <a:lnTo>
                  <a:pt x="1987295" y="1141476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58056" y="2255519"/>
            <a:ext cx="1214627" cy="1141476"/>
          </a:xfrm>
          <a:custGeom>
            <a:avLst/>
            <a:gdLst/>
            <a:ahLst/>
            <a:cxnLst/>
            <a:rect l="l" t="t" r="r" b="b"/>
            <a:pathLst>
              <a:path w="1214627" h="1141476">
                <a:moveTo>
                  <a:pt x="0" y="0"/>
                </a:moveTo>
                <a:lnTo>
                  <a:pt x="0" y="1141476"/>
                </a:lnTo>
                <a:lnTo>
                  <a:pt x="1214627" y="1141476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47659" y="2255519"/>
            <a:ext cx="1235964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5360" y="3396996"/>
            <a:ext cx="1295400" cy="1132331"/>
          </a:xfrm>
          <a:custGeom>
            <a:avLst/>
            <a:gdLst/>
            <a:ahLst/>
            <a:cxnLst/>
            <a:rect l="l" t="t" r="r" b="b"/>
            <a:pathLst>
              <a:path w="1295400" h="1132331">
                <a:moveTo>
                  <a:pt x="0" y="0"/>
                </a:moveTo>
                <a:lnTo>
                  <a:pt x="0" y="1132331"/>
                </a:lnTo>
                <a:lnTo>
                  <a:pt x="1295400" y="1132331"/>
                </a:lnTo>
                <a:lnTo>
                  <a:pt x="129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0760" y="3396996"/>
            <a:ext cx="1987295" cy="1132331"/>
          </a:xfrm>
          <a:custGeom>
            <a:avLst/>
            <a:gdLst/>
            <a:ahLst/>
            <a:cxnLst/>
            <a:rect l="l" t="t" r="r" b="b"/>
            <a:pathLst>
              <a:path w="1987295" h="1132331">
                <a:moveTo>
                  <a:pt x="0" y="0"/>
                </a:moveTo>
                <a:lnTo>
                  <a:pt x="0" y="1132331"/>
                </a:lnTo>
                <a:lnTo>
                  <a:pt x="1987295" y="1132331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58056" y="3396996"/>
            <a:ext cx="1214627" cy="1132331"/>
          </a:xfrm>
          <a:custGeom>
            <a:avLst/>
            <a:gdLst/>
            <a:ahLst/>
            <a:cxnLst/>
            <a:rect l="l" t="t" r="r" b="b"/>
            <a:pathLst>
              <a:path w="1214627" h="1132331">
                <a:moveTo>
                  <a:pt x="0" y="0"/>
                </a:moveTo>
                <a:lnTo>
                  <a:pt x="0" y="1132331"/>
                </a:lnTo>
                <a:lnTo>
                  <a:pt x="1214627" y="1132331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72683" y="3396995"/>
            <a:ext cx="2474976" cy="1132332"/>
          </a:xfrm>
          <a:custGeom>
            <a:avLst/>
            <a:gdLst/>
            <a:ahLst/>
            <a:cxnLst/>
            <a:rect l="l" t="t" r="r" b="b"/>
            <a:pathLst>
              <a:path w="2474976" h="1132332">
                <a:moveTo>
                  <a:pt x="0" y="0"/>
                </a:moveTo>
                <a:lnTo>
                  <a:pt x="0" y="1132332"/>
                </a:lnTo>
                <a:lnTo>
                  <a:pt x="2474976" y="1132331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47659" y="3396995"/>
            <a:ext cx="1235964" cy="1132331"/>
          </a:xfrm>
          <a:custGeom>
            <a:avLst/>
            <a:gdLst/>
            <a:ahLst/>
            <a:cxnLst/>
            <a:rect l="l" t="t" r="r" b="b"/>
            <a:pathLst>
              <a:path w="1235964" h="1132331">
                <a:moveTo>
                  <a:pt x="0" y="0"/>
                </a:moveTo>
                <a:lnTo>
                  <a:pt x="0" y="1132331"/>
                </a:lnTo>
                <a:lnTo>
                  <a:pt x="1235964" y="1132331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5360" y="4529328"/>
            <a:ext cx="1295399" cy="1223772"/>
          </a:xfrm>
          <a:custGeom>
            <a:avLst/>
            <a:gdLst/>
            <a:ahLst/>
            <a:cxnLst/>
            <a:rect l="l" t="t" r="r" b="b"/>
            <a:pathLst>
              <a:path w="1295399" h="1223772">
                <a:moveTo>
                  <a:pt x="0" y="0"/>
                </a:moveTo>
                <a:lnTo>
                  <a:pt x="0" y="1223772"/>
                </a:lnTo>
                <a:lnTo>
                  <a:pt x="1295399" y="1223772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70760" y="4529328"/>
            <a:ext cx="1987295" cy="1223772"/>
          </a:xfrm>
          <a:custGeom>
            <a:avLst/>
            <a:gdLst/>
            <a:ahLst/>
            <a:cxnLst/>
            <a:rect l="l" t="t" r="r" b="b"/>
            <a:pathLst>
              <a:path w="1987295" h="1223772">
                <a:moveTo>
                  <a:pt x="0" y="0"/>
                </a:moveTo>
                <a:lnTo>
                  <a:pt x="0" y="1223772"/>
                </a:lnTo>
                <a:lnTo>
                  <a:pt x="1987295" y="1223772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8056" y="4529328"/>
            <a:ext cx="1214627" cy="1223772"/>
          </a:xfrm>
          <a:custGeom>
            <a:avLst/>
            <a:gdLst/>
            <a:ahLst/>
            <a:cxnLst/>
            <a:rect l="l" t="t" r="r" b="b"/>
            <a:pathLst>
              <a:path w="1214627" h="1223772">
                <a:moveTo>
                  <a:pt x="0" y="0"/>
                </a:moveTo>
                <a:lnTo>
                  <a:pt x="0" y="1223772"/>
                </a:lnTo>
                <a:lnTo>
                  <a:pt x="1214627" y="1223772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5472683" y="4529327"/>
            <a:ext cx="2474976" cy="1223772"/>
          </a:xfrm>
          <a:custGeom>
            <a:avLst/>
            <a:gdLst/>
            <a:ahLst/>
            <a:cxnLst/>
            <a:rect l="l" t="t" r="r" b="b"/>
            <a:pathLst>
              <a:path w="2474976" h="1223772">
                <a:moveTo>
                  <a:pt x="0" y="0"/>
                </a:moveTo>
                <a:lnTo>
                  <a:pt x="0" y="1223772"/>
                </a:lnTo>
                <a:lnTo>
                  <a:pt x="2474976" y="1223772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47659" y="4529327"/>
            <a:ext cx="1235964" cy="1223772"/>
          </a:xfrm>
          <a:custGeom>
            <a:avLst/>
            <a:gdLst/>
            <a:ahLst/>
            <a:cxnLst/>
            <a:rect l="l" t="t" r="r" b="b"/>
            <a:pathLst>
              <a:path w="1235964" h="1223772">
                <a:moveTo>
                  <a:pt x="0" y="0"/>
                </a:moveTo>
                <a:lnTo>
                  <a:pt x="0" y="1223772"/>
                </a:lnTo>
                <a:lnTo>
                  <a:pt x="1235964" y="1223772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75360" y="5753100"/>
            <a:ext cx="1295399" cy="1165859"/>
          </a:xfrm>
          <a:custGeom>
            <a:avLst/>
            <a:gdLst/>
            <a:ahLst/>
            <a:cxnLst/>
            <a:rect l="l" t="t" r="r" b="b"/>
            <a:pathLst>
              <a:path w="1295399" h="1165859">
                <a:moveTo>
                  <a:pt x="0" y="0"/>
                </a:moveTo>
                <a:lnTo>
                  <a:pt x="0" y="1165859"/>
                </a:lnTo>
                <a:lnTo>
                  <a:pt x="1295399" y="1165859"/>
                </a:lnTo>
                <a:lnTo>
                  <a:pt x="1295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70760" y="5753100"/>
            <a:ext cx="1987296" cy="1165859"/>
          </a:xfrm>
          <a:custGeom>
            <a:avLst/>
            <a:gdLst/>
            <a:ahLst/>
            <a:cxnLst/>
            <a:rect l="l" t="t" r="r" b="b"/>
            <a:pathLst>
              <a:path w="1987296" h="1165859">
                <a:moveTo>
                  <a:pt x="0" y="0"/>
                </a:moveTo>
                <a:lnTo>
                  <a:pt x="0" y="1165859"/>
                </a:lnTo>
                <a:lnTo>
                  <a:pt x="1987296" y="1165859"/>
                </a:lnTo>
                <a:lnTo>
                  <a:pt x="19872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58056" y="5753100"/>
            <a:ext cx="1214628" cy="1165859"/>
          </a:xfrm>
          <a:custGeom>
            <a:avLst/>
            <a:gdLst/>
            <a:ahLst/>
            <a:cxnLst/>
            <a:rect l="l" t="t" r="r" b="b"/>
            <a:pathLst>
              <a:path w="1214628" h="1165859">
                <a:moveTo>
                  <a:pt x="0" y="0"/>
                </a:moveTo>
                <a:lnTo>
                  <a:pt x="0" y="1165859"/>
                </a:lnTo>
                <a:lnTo>
                  <a:pt x="1214628" y="1165859"/>
                </a:lnTo>
                <a:lnTo>
                  <a:pt x="12146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72683" y="5753099"/>
            <a:ext cx="2474976" cy="1165860"/>
          </a:xfrm>
          <a:custGeom>
            <a:avLst/>
            <a:gdLst/>
            <a:ahLst/>
            <a:cxnLst/>
            <a:rect l="l" t="t" r="r" b="b"/>
            <a:pathLst>
              <a:path w="2474976" h="1165860">
                <a:moveTo>
                  <a:pt x="0" y="0"/>
                </a:moveTo>
                <a:lnTo>
                  <a:pt x="0" y="1165860"/>
                </a:lnTo>
                <a:lnTo>
                  <a:pt x="2474976" y="1165860"/>
                </a:lnTo>
                <a:lnTo>
                  <a:pt x="247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47659" y="5753099"/>
            <a:ext cx="1235964" cy="1165860"/>
          </a:xfrm>
          <a:custGeom>
            <a:avLst/>
            <a:gdLst/>
            <a:ahLst/>
            <a:cxnLst/>
            <a:rect l="l" t="t" r="r" b="b"/>
            <a:pathLst>
              <a:path w="1235964" h="1165860">
                <a:moveTo>
                  <a:pt x="0" y="0"/>
                </a:moveTo>
                <a:lnTo>
                  <a:pt x="0" y="1165860"/>
                </a:lnTo>
                <a:lnTo>
                  <a:pt x="1235964" y="1165860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0244" y="4773168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90244" y="3616452"/>
            <a:ext cx="758951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90244" y="2482596"/>
            <a:ext cx="758952" cy="911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82624" y="3616452"/>
            <a:ext cx="758952" cy="911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35964" y="4773168"/>
            <a:ext cx="658368" cy="909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90244" y="2464308"/>
            <a:ext cx="743711" cy="906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449065" y="976757"/>
            <a:ext cx="2791236" cy="423164"/>
          </a:xfrm>
          <a:prstGeom prst="rect">
            <a:avLst/>
          </a:prstGeom>
        </p:spPr>
        <p:txBody>
          <a:bodyPr wrap="square" lIns="0" tIns="9556" rIns="0" bIns="0" rtlCol="0">
            <a:noAutofit/>
          </a:bodyPr>
          <a:lstStyle/>
          <a:p>
            <a:pPr marL="405892">
              <a:lnSpc>
                <a:spcPts val="1505"/>
              </a:lnSpc>
            </a:pP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DIRECTORIO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DE</a:t>
            </a:r>
            <a:r>
              <a:rPr sz="1400" b="1" spc="-44" dirty="0">
                <a:solidFill>
                  <a:srgbClr val="B2262D"/>
                </a:solidFill>
                <a:latin typeface="Times New Roman"/>
                <a:cs typeface="Times New Roman"/>
              </a:rPr>
              <a:t> </a:t>
            </a:r>
            <a:r>
              <a:rPr sz="1400" b="1" spc="-1" dirty="0">
                <a:solidFill>
                  <a:srgbClr val="B2262D"/>
                </a:solidFill>
                <a:latin typeface="Calibri"/>
                <a:cs typeface="Calibri"/>
              </a:rPr>
              <a:t>FUNCIONARIOS</a:t>
            </a:r>
            <a:endParaRPr sz="1400">
              <a:latin typeface="Calibri"/>
              <a:cs typeface="Calibri"/>
            </a:endParaRPr>
          </a:p>
          <a:p>
            <a:pPr marL="12700" marR="9441">
              <a:lnSpc>
                <a:spcPts val="1730"/>
              </a:lnSpc>
              <a:spcBef>
                <a:spcPts val="11"/>
              </a:spcBef>
            </a:pP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Dirección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Atención</a:t>
            </a:r>
            <a:r>
              <a:rPr sz="1600" spc="-74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600" spc="-1" dirty="0">
                <a:solidFill>
                  <a:srgbClr val="585858"/>
                </a:solidFill>
                <a:latin typeface="Calibri"/>
                <a:cs typeface="Calibri"/>
              </a:rPr>
              <a:t>Ciudadana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60518" y="1957833"/>
            <a:ext cx="830445" cy="177800"/>
          </a:xfrm>
          <a:prstGeom prst="rect">
            <a:avLst/>
          </a:prstGeom>
        </p:spPr>
        <p:txBody>
          <a:bodyPr wrap="square" lIns="0" tIns="8255" rIns="0" bIns="0" rtlCol="0">
            <a:noAutofit/>
          </a:bodyPr>
          <a:lstStyle/>
          <a:p>
            <a:pPr marL="12700">
              <a:lnSpc>
                <a:spcPts val="13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oficina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-3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ext.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86480" y="2663446"/>
            <a:ext cx="2268192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-1" dirty="0">
                <a:latin typeface="Calibri"/>
                <a:cs typeface="Calibri"/>
                <a:hlinkClick r:id="rId7"/>
              </a:rPr>
              <a:t>karla.hernandez@villahermosa.gob.mx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08702" y="2663446"/>
            <a:ext cx="932794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3" dirty="0">
                <a:solidFill>
                  <a:srgbClr val="3F3F3F"/>
                </a:solidFill>
                <a:latin typeface="Calibri"/>
                <a:cs typeface="Calibri"/>
              </a:rPr>
              <a:t>993-3-15-9-687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8991" y="2671066"/>
            <a:ext cx="1051929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Departamento</a:t>
            </a:r>
            <a:r>
              <a:rPr sz="1100" spc="-6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2442" y="2725574"/>
            <a:ext cx="521980" cy="165608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100" spc="4" dirty="0">
                <a:latin typeface="AkzidenzGrotesk"/>
                <a:cs typeface="AkzidenzGrotesk"/>
              </a:rPr>
              <a:t>V</a:t>
            </a:r>
            <a:r>
              <a:rPr sz="1100" spc="-4" dirty="0">
                <a:latin typeface="AkzidenzGrotesk"/>
                <a:cs typeface="AkzidenzGrotesk"/>
              </a:rPr>
              <a:t>á</a:t>
            </a:r>
            <a:r>
              <a:rPr sz="1100" spc="0" dirty="0">
                <a:latin typeface="AkzidenzGrotesk"/>
                <a:cs typeface="AkzidenzGrotesk"/>
              </a:rPr>
              <a:t>squez</a:t>
            </a:r>
            <a:endParaRPr sz="1100">
              <a:latin typeface="AkzidenzGrotesk"/>
              <a:cs typeface="AkzidenzGrotes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5360" y="1627631"/>
            <a:ext cx="8208263" cy="627888"/>
          </a:xfrm>
          <a:prstGeom prst="rect">
            <a:avLst/>
          </a:prstGeom>
        </p:spPr>
        <p:txBody>
          <a:bodyPr wrap="square" lIns="0" tIns="1926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32233">
              <a:lnSpc>
                <a:spcPts val="1464"/>
              </a:lnSpc>
            </a:pP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ía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4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ario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</a:t>
            </a:r>
            <a:r>
              <a:rPr sz="1200" spc="19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 </a:t>
            </a:r>
            <a:r>
              <a:rPr sz="1200" spc="2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9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tu</a:t>
            </a:r>
            <a:r>
              <a:rPr sz="1200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4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200" spc="0" dirty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1200" spc="0" dirty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</a:t>
            </a:r>
            <a:r>
              <a:rPr sz="1200" spc="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4" baseline="31857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9" baseline="31857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800" spc="-19" baseline="31857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44" baseline="3381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4" baseline="31857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0" baseline="31857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5360" y="2255519"/>
            <a:ext cx="8208263" cy="1141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502665">
              <a:lnSpc>
                <a:spcPct val="97833"/>
              </a:lnSpc>
              <a:spcBef>
                <a:spcPts val="1280"/>
              </a:spcBef>
            </a:pPr>
            <a:r>
              <a:rPr sz="1100" spc="-18" dirty="0">
                <a:latin typeface="AkzidenzGrotesk"/>
                <a:cs typeface="AkzidenzGrotesk"/>
              </a:rPr>
              <a:t>Lic.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Karla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Cristal</a:t>
            </a:r>
            <a:r>
              <a:rPr sz="1100" spc="-19" dirty="0">
                <a:latin typeface="Times New Roman"/>
                <a:cs typeface="Times New Roman"/>
              </a:rPr>
              <a:t> </a:t>
            </a:r>
            <a:r>
              <a:rPr sz="1100" spc="-18" dirty="0">
                <a:latin typeface="AkzidenzGrotesk"/>
                <a:cs typeface="AkzidenzGrotesk"/>
              </a:rPr>
              <a:t>Hernández</a:t>
            </a:r>
            <a:endParaRPr sz="1100" dirty="0">
              <a:latin typeface="AkzidenzGrotesk"/>
              <a:cs typeface="AkzidenzGrotesk"/>
            </a:endParaRPr>
          </a:p>
          <a:p>
            <a:pPr marL="3610004" marR="4040776" algn="ctr">
              <a:lnSpc>
                <a:spcPct val="101725"/>
              </a:lnSpc>
              <a:spcBef>
                <a:spcPts val="880"/>
              </a:spcBef>
            </a:pPr>
            <a:r>
              <a:rPr lang="es-ES" sz="1100" dirty="0" err="1">
                <a:solidFill>
                  <a:srgbClr val="3F3F3F"/>
                </a:solidFill>
                <a:latin typeface="Calibri"/>
                <a:cs typeface="Calibri"/>
              </a:rPr>
              <a:t>Gestion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5360" y="3396995"/>
            <a:ext cx="8208263" cy="1132332"/>
          </a:xfrm>
          <a:prstGeom prst="rect">
            <a:avLst/>
          </a:prstGeom>
        </p:spPr>
        <p:txBody>
          <a:bodyPr wrap="square" lIns="0" tIns="3333" rIns="0" bIns="0" rtlCol="0">
            <a:noAutofit/>
          </a:bodyPr>
          <a:lstStyle/>
          <a:p>
            <a:pPr>
              <a:lnSpc>
                <a:spcPts val="750"/>
              </a:lnSpc>
            </a:pPr>
            <a:endParaRPr sz="750" dirty="0"/>
          </a:p>
          <a:p>
            <a:pPr marL="3363115" marR="3793219" algn="ctr">
              <a:lnSpc>
                <a:spcPct val="101725"/>
              </a:lnSpc>
              <a:spcBef>
                <a:spcPts val="1000"/>
              </a:spcBef>
            </a:pP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Departamento</a:t>
            </a:r>
            <a:r>
              <a:rPr sz="1100" spc="-6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de</a:t>
            </a:r>
            <a:endParaRPr sz="1100" dirty="0">
              <a:latin typeface="Calibri"/>
              <a:cs typeface="Calibri"/>
            </a:endParaRPr>
          </a:p>
          <a:p>
            <a:pPr marL="1414273">
              <a:lnSpc>
                <a:spcPts val="1320"/>
              </a:lnSpc>
              <a:spcBef>
                <a:spcPts val="66"/>
              </a:spcBef>
            </a:pPr>
            <a:r>
              <a:rPr sz="1100" spc="0" dirty="0">
                <a:latin typeface="Calibri"/>
                <a:cs typeface="Calibri"/>
              </a:rPr>
              <a:t>C.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Car</a:t>
            </a:r>
            <a:r>
              <a:rPr sz="1100" spc="4" dirty="0">
                <a:latin typeface="Calibri"/>
                <a:cs typeface="Calibri"/>
              </a:rPr>
              <a:t>me</a:t>
            </a:r>
            <a:r>
              <a:rPr sz="1100" spc="0" dirty="0">
                <a:latin typeface="Calibri"/>
                <a:cs typeface="Calibri"/>
              </a:rPr>
              <a:t>n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Calibri"/>
                <a:cs typeface="Calibri"/>
              </a:rPr>
              <a:t>M</a:t>
            </a:r>
            <a:r>
              <a:rPr sz="1100" spc="0" dirty="0">
                <a:latin typeface="Calibri"/>
                <a:cs typeface="Calibri"/>
              </a:rPr>
              <a:t>aría</a:t>
            </a:r>
            <a:r>
              <a:rPr sz="1100" spc="-34" dirty="0">
                <a:latin typeface="Times New Roman"/>
                <a:cs typeface="Times New Roman"/>
              </a:rPr>
              <a:t> </a:t>
            </a:r>
            <a:r>
              <a:rPr sz="1100" spc="4" dirty="0">
                <a:latin typeface="Calibri"/>
                <a:cs typeface="Calibri"/>
              </a:rPr>
              <a:t>Pé</a:t>
            </a:r>
            <a:r>
              <a:rPr sz="1100" spc="0" dirty="0">
                <a:latin typeface="Calibri"/>
                <a:cs typeface="Calibri"/>
              </a:rPr>
              <a:t>r</a:t>
            </a:r>
            <a:r>
              <a:rPr sz="1100" spc="4" dirty="0">
                <a:latin typeface="Calibri"/>
                <a:cs typeface="Calibri"/>
              </a:rPr>
              <a:t>e</a:t>
            </a:r>
            <a:r>
              <a:rPr sz="1100" spc="0" dirty="0">
                <a:latin typeface="Calibri"/>
                <a:cs typeface="Calibri"/>
              </a:rPr>
              <a:t>z</a:t>
            </a:r>
            <a:r>
              <a:rPr sz="1100" spc="-39" dirty="0">
                <a:latin typeface="Times New Roman"/>
                <a:cs typeface="Times New Roman"/>
              </a:rPr>
              <a:t> </a:t>
            </a:r>
            <a:r>
              <a:rPr sz="1100" spc="0" dirty="0">
                <a:latin typeface="Calibri"/>
                <a:cs typeface="Calibri"/>
              </a:rPr>
              <a:t>Castillo</a:t>
            </a:r>
            <a:r>
              <a:rPr sz="1100" spc="0" dirty="0">
                <a:latin typeface="Times New Roman"/>
                <a:cs typeface="Times New Roman"/>
              </a:rPr>
              <a:t>             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lang="es-ES" sz="1100" dirty="0">
                <a:solidFill>
                  <a:srgbClr val="3F3F3F"/>
                </a:solidFill>
                <a:latin typeface="Calibri"/>
                <a:cs typeface="Calibri"/>
              </a:rPr>
              <a:t>Atención</a:t>
            </a: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          </a:t>
            </a:r>
            <a:r>
              <a:rPr sz="1100" spc="18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0" dirty="0" err="1">
                <a:latin typeface="Calibri"/>
                <a:cs typeface="Calibri"/>
              </a:rPr>
              <a:t>car</a:t>
            </a:r>
            <a:r>
              <a:rPr sz="1100" spc="4" dirty="0" err="1">
                <a:latin typeface="Calibri"/>
                <a:cs typeface="Calibri"/>
              </a:rPr>
              <a:t>me</a:t>
            </a:r>
            <a:r>
              <a:rPr sz="1100" spc="-4" dirty="0" err="1">
                <a:latin typeface="Calibri"/>
                <a:cs typeface="Calibri"/>
              </a:rPr>
              <a:t>n</a:t>
            </a:r>
            <a:r>
              <a:rPr sz="1100" spc="-4" dirty="0" err="1">
                <a:latin typeface="Calibri"/>
                <a:cs typeface="Calibri"/>
                <a:hlinkClick r:id="rId8"/>
              </a:rPr>
              <a:t>.p</a:t>
            </a:r>
            <a:r>
              <a:rPr sz="1100" spc="4" dirty="0" err="1">
                <a:latin typeface="Calibri"/>
                <a:cs typeface="Calibri"/>
                <a:hlinkClick r:id="rId8"/>
              </a:rPr>
              <a:t>e</a:t>
            </a:r>
            <a:r>
              <a:rPr sz="1100" spc="0" dirty="0" err="1">
                <a:latin typeface="Calibri"/>
                <a:cs typeface="Calibri"/>
                <a:hlinkClick r:id="rId8"/>
              </a:rPr>
              <a:t>r</a:t>
            </a:r>
            <a:r>
              <a:rPr sz="1100" spc="4" dirty="0" err="1">
                <a:latin typeface="Calibri"/>
                <a:cs typeface="Calibri"/>
                <a:hlinkClick r:id="rId8"/>
              </a:rPr>
              <a:t>e</a:t>
            </a:r>
            <a:r>
              <a:rPr sz="1100" spc="-4" dirty="0" err="1">
                <a:latin typeface="Calibri"/>
                <a:cs typeface="Calibri"/>
                <a:hlinkClick r:id="rId8"/>
              </a:rPr>
              <a:t>z</a:t>
            </a:r>
            <a:r>
              <a:rPr sz="1100" spc="-4" dirty="0">
                <a:latin typeface="Calibri"/>
                <a:cs typeface="Calibri"/>
                <a:hlinkClick r:id="rId8"/>
              </a:rPr>
              <a:t>@</a:t>
            </a:r>
            <a:r>
              <a:rPr lang="es-ES" sz="1100" dirty="0">
                <a:latin typeface="Calibri"/>
                <a:cs typeface="Calibri"/>
                <a:hlinkClick r:id="rId8"/>
              </a:rPr>
              <a:t>centro</a:t>
            </a:r>
            <a:r>
              <a:rPr sz="1100" spc="-4" dirty="0">
                <a:latin typeface="Calibri"/>
                <a:cs typeface="Calibri"/>
                <a:hlinkClick r:id="rId8"/>
              </a:rPr>
              <a:t>.</a:t>
            </a:r>
            <a:r>
              <a:rPr sz="1100" spc="-14" dirty="0">
                <a:latin typeface="Calibri"/>
                <a:cs typeface="Calibri"/>
                <a:hlinkClick r:id="rId8"/>
              </a:rPr>
              <a:t>g</a:t>
            </a:r>
            <a:r>
              <a:rPr sz="1100" spc="-4" dirty="0">
                <a:latin typeface="Calibri"/>
                <a:cs typeface="Calibri"/>
                <a:hlinkClick r:id="rId8"/>
              </a:rPr>
              <a:t>ob.m</a:t>
            </a:r>
            <a:r>
              <a:rPr sz="1100" spc="0" dirty="0">
                <a:latin typeface="Calibri"/>
                <a:cs typeface="Calibri"/>
                <a:hlinkClick r:id="rId8"/>
              </a:rPr>
              <a:t>x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826" y="4507927"/>
            <a:ext cx="8208263" cy="1223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1406653">
              <a:lnSpc>
                <a:spcPts val="1342"/>
              </a:lnSpc>
              <a:spcBef>
                <a:spcPts val="2466"/>
              </a:spcBef>
            </a:pP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ic.</a:t>
            </a:r>
            <a:r>
              <a:rPr sz="11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D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ia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-50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Ju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lia</a:t>
            </a:r>
            <a:r>
              <a:rPr sz="1100" spc="-3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S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n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c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h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r>
              <a:rPr sz="1100" spc="-39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sz="1100" spc="-4" dirty="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l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v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ar</a:t>
            </a:r>
            <a:r>
              <a:rPr sz="1100" spc="4" dirty="0">
                <a:solidFill>
                  <a:srgbClr val="3F3F3F"/>
                </a:solidFill>
                <a:latin typeface="Calibri"/>
                <a:cs typeface="Calibri"/>
              </a:rPr>
              <a:t>e</a:t>
            </a:r>
            <a:r>
              <a:rPr sz="1100" spc="0" dirty="0">
                <a:solidFill>
                  <a:srgbClr val="3F3F3F"/>
                </a:solidFill>
                <a:latin typeface="Calibri"/>
                <a:cs typeface="Calibri"/>
              </a:rPr>
              <a:t>z</a:t>
            </a:r>
            <a:r>
              <a:rPr sz="1100" spc="0" dirty="0">
                <a:solidFill>
                  <a:srgbClr val="3F3F3F"/>
                </a:solidFill>
                <a:latin typeface="Times New Roman"/>
                <a:cs typeface="Times New Roman"/>
              </a:rPr>
              <a:t>     </a:t>
            </a:r>
            <a:r>
              <a:rPr sz="1100" spc="14" dirty="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lang="es-ES" sz="1100" spc="14" dirty="0">
                <a:solidFill>
                  <a:srgbClr val="3F3F3F"/>
                </a:solidFill>
                <a:latin typeface="Times New Roman"/>
                <a:cs typeface="Times New Roman"/>
              </a:rPr>
              <a:t>Departamento de  </a:t>
            </a:r>
            <a:r>
              <a:rPr lang="es-ES" sz="1100" spc="4" dirty="0">
                <a:solidFill>
                  <a:srgbClr val="3F3F3F"/>
                </a:solidFill>
                <a:latin typeface="Calibri"/>
                <a:cs typeface="Calibri"/>
              </a:rPr>
              <a:t>                </a:t>
            </a:r>
            <a:r>
              <a:rPr lang="es-ES" sz="1100" spc="0" dirty="0">
                <a:latin typeface="Times New Roman"/>
                <a:cs typeface="Times New Roman"/>
              </a:rPr>
              <a:t> </a:t>
            </a:r>
            <a:r>
              <a:rPr lang="es-MX" sz="1100" dirty="0"/>
              <a:t>diana.sanchez@centro.gob.mx </a:t>
            </a:r>
            <a:endParaRPr sz="1100" dirty="0">
              <a:latin typeface="Calibri"/>
              <a:cs typeface="Calibri"/>
            </a:endParaRPr>
          </a:p>
          <a:p>
            <a:pPr marL="3495703" marR="3924952" algn="ctr">
              <a:lnSpc>
                <a:spcPts val="1320"/>
              </a:lnSpc>
              <a:spcBef>
                <a:spcPts val="716"/>
              </a:spcBef>
            </a:pPr>
            <a:r>
              <a:rPr sz="1100" spc="0" dirty="0">
                <a:latin typeface="Calibri"/>
                <a:cs typeface="Calibri"/>
              </a:rPr>
              <a:t>Organización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75360" y="5753100"/>
            <a:ext cx="8208263" cy="1165859"/>
          </a:xfrm>
          <a:prstGeom prst="rect">
            <a:avLst/>
          </a:prstGeom>
        </p:spPr>
        <p:txBody>
          <a:bodyPr wrap="square" lIns="0" tIns="2319" rIns="0" bIns="0" rtlCol="0">
            <a:noAutofit/>
          </a:bodyPr>
          <a:lstStyle/>
          <a:p>
            <a:pPr>
              <a:lnSpc>
                <a:spcPts val="900"/>
              </a:lnSpc>
            </a:pPr>
            <a:endParaRPr sz="900" dirty="0"/>
          </a:p>
          <a:p>
            <a:pPr marL="1578866">
              <a:lnSpc>
                <a:spcPts val="1342"/>
              </a:lnSpc>
              <a:spcBef>
                <a:spcPts val="1000"/>
              </a:spcBef>
            </a:pPr>
            <a:r>
              <a:rPr sz="1100" spc="0" dirty="0">
                <a:latin typeface="Times New Roman"/>
                <a:cs typeface="Times New Roman"/>
              </a:rPr>
              <a:t>         </a:t>
            </a:r>
            <a:r>
              <a:rPr lang="es-ES" sz="1100" spc="0" dirty="0">
                <a:latin typeface="Times New Roman"/>
                <a:cs typeface="Times New Roman"/>
              </a:rPr>
              <a:t>      </a:t>
            </a:r>
            <a:r>
              <a:rPr sz="1650" spc="0" baseline="34258" dirty="0">
                <a:latin typeface="Times New Roman"/>
                <a:cs typeface="Times New Roman"/>
              </a:rPr>
              <a:t> </a:t>
            </a:r>
            <a:r>
              <a:rPr lang="es-MX" sz="1650" spc="0" baseline="34258" dirty="0">
                <a:latin typeface="Times New Roman"/>
                <a:cs typeface="Times New Roman"/>
              </a:rPr>
              <a:t> </a:t>
            </a:r>
            <a:r>
              <a:rPr lang="es-MX" sz="1100" spc="0" dirty="0">
                <a:latin typeface="Calibri"/>
                <a:cs typeface="Calibri"/>
              </a:rPr>
              <a:t>            </a:t>
            </a:r>
            <a:endParaRPr lang="es-MX" sz="1100" dirty="0">
              <a:latin typeface="Calibri"/>
              <a:cs typeface="Calibri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id="{47E53160-C670-A7CB-25D5-AD974202FB85}"/>
              </a:ext>
            </a:extLst>
          </p:cNvPr>
          <p:cNvSpPr/>
          <p:nvPr/>
        </p:nvSpPr>
        <p:spPr>
          <a:xfrm>
            <a:off x="5486400" y="2244819"/>
            <a:ext cx="2439922" cy="1141476"/>
          </a:xfrm>
          <a:custGeom>
            <a:avLst/>
            <a:gdLst/>
            <a:ahLst/>
            <a:cxnLst/>
            <a:rect l="l" t="t" r="r" b="b"/>
            <a:pathLst>
              <a:path w="1235964" h="1141476">
                <a:moveTo>
                  <a:pt x="0" y="0"/>
                </a:moveTo>
                <a:lnTo>
                  <a:pt x="0" y="1141476"/>
                </a:lnTo>
                <a:lnTo>
                  <a:pt x="1235964" y="1141476"/>
                </a:lnTo>
                <a:lnTo>
                  <a:pt x="1235964" y="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endParaRPr lang="es-ES" sz="1100" dirty="0"/>
          </a:p>
          <a:p>
            <a:pPr algn="ctr"/>
            <a:r>
              <a:rPr lang="es-ES" sz="1100" dirty="0"/>
              <a:t>Karla.hernandez@centro.gob.mx</a:t>
            </a:r>
            <a:endParaRPr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187</Words>
  <Application>Microsoft Office PowerPoint</Application>
  <PresentationFormat>Personalizado</PresentationFormat>
  <Paragraphs>63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AkzidenzGrotesk</vt:lpstr>
      <vt:lpstr>Arial</vt:lpstr>
      <vt:lpstr>Calibri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DAC</dc:creator>
  <cp:lastModifiedBy>SCHMELING</cp:lastModifiedBy>
  <cp:revision>5</cp:revision>
  <cp:lastPrinted>2023-03-22T21:57:05Z</cp:lastPrinted>
  <dcterms:modified xsi:type="dcterms:W3CDTF">2023-03-22T22:01:26Z</dcterms:modified>
</cp:coreProperties>
</file>