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16255" y="581025"/>
            <a:ext cx="8626500" cy="6276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khernandez@centro.gob.mx" TargetMode="External"/><Relationship Id="rId7" Type="http://schemas.openxmlformats.org/officeDocument/2006/relationships/image" Target="../media/image3.jpg"/><Relationship Id="rId2" Type="http://schemas.openxmlformats.org/officeDocument/2006/relationships/hyperlink" Target="mailto:echavez@villahermosa.gob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microsoft.com/office/2007/relationships/hdphoto" Target="../media/hdphoto1.wdp"/><Relationship Id="rId5" Type="http://schemas.openxmlformats.org/officeDocument/2006/relationships/hyperlink" Target="mailto:gmartinez@centro.gob.mx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sguzman@villahermosa.gob.mx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mailto:ricardo.ruiz@villahermosa.gob.mx" TargetMode="External"/><Relationship Id="rId7" Type="http://schemas.openxmlformats.org/officeDocument/2006/relationships/image" Target="../media/image8.jpg"/><Relationship Id="rId2" Type="http://schemas.openxmlformats.org/officeDocument/2006/relationships/hyperlink" Target="mailto:mpuente@centro.gob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hyperlink" Target="mailto:desarrollo@centro.gob.mx" TargetMode="External"/><Relationship Id="rId4" Type="http://schemas.openxmlformats.org/officeDocument/2006/relationships/hyperlink" Target="mailto:emorales@centro.gob.mx" TargetMode="External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mailto:gmaganha@centro.gob.mx" TargetMode="External"/><Relationship Id="rId7" Type="http://schemas.openxmlformats.org/officeDocument/2006/relationships/image" Target="../media/image11.jpg"/><Relationship Id="rId12" Type="http://schemas.microsoft.com/office/2007/relationships/hdphoto" Target="../media/hdphoto3.wdp"/><Relationship Id="rId2" Type="http://schemas.openxmlformats.org/officeDocument/2006/relationships/hyperlink" Target="mailto:juan.gallegos@villahermosa.gob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hyperlink" Target="mailto:antonio.morales@villahermosa.gob.mx" TargetMode="External"/><Relationship Id="rId10" Type="http://schemas.microsoft.com/office/2007/relationships/hdphoto" Target="../media/hdphoto2.wdp"/><Relationship Id="rId4" Type="http://schemas.openxmlformats.org/officeDocument/2006/relationships/hyperlink" Target="mailto:jmontejo@centro.gob.mx" TargetMode="Externa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francisco.morales@villahermosa.gob.m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5052" y="578612"/>
            <a:ext cx="2375535" cy="47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DIRECTORIO </a:t>
            </a:r>
            <a:r>
              <a:rPr sz="1400" b="1" dirty="0">
                <a:solidFill>
                  <a:srgbClr val="B0272C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B0272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FUNCIONARIOS</a:t>
            </a:r>
            <a:endParaRPr sz="1400" dirty="0">
              <a:latin typeface="Calibri"/>
              <a:cs typeface="Calibri"/>
            </a:endParaRPr>
          </a:p>
          <a:p>
            <a:pPr marL="419100">
              <a:lnSpc>
                <a:spcPts val="1880"/>
              </a:lnSpc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Dirección </a:t>
            </a:r>
            <a:r>
              <a:rPr sz="1600" dirty="0">
                <a:solidFill>
                  <a:srgbClr val="575757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Desarrollo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2033016"/>
            <a:ext cx="1243965" cy="850900"/>
          </a:xfrm>
          <a:custGeom>
            <a:avLst/>
            <a:gdLst/>
            <a:ahLst/>
            <a:cxnLst/>
            <a:rect l="l" t="t" r="r" b="b"/>
            <a:pathLst>
              <a:path w="1243964" h="850900">
                <a:moveTo>
                  <a:pt x="0" y="850391"/>
                </a:moveTo>
                <a:lnTo>
                  <a:pt x="1243583" y="850391"/>
                </a:lnTo>
                <a:lnTo>
                  <a:pt x="1243583" y="0"/>
                </a:lnTo>
                <a:lnTo>
                  <a:pt x="0" y="0"/>
                </a:lnTo>
                <a:lnTo>
                  <a:pt x="0" y="85039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731" y="3028188"/>
            <a:ext cx="1243965" cy="1001394"/>
          </a:xfrm>
          <a:custGeom>
            <a:avLst/>
            <a:gdLst/>
            <a:ahLst/>
            <a:cxnLst/>
            <a:rect l="l" t="t" r="r" b="b"/>
            <a:pathLst>
              <a:path w="1243964" h="1001395">
                <a:moveTo>
                  <a:pt x="0" y="1001268"/>
                </a:moveTo>
                <a:lnTo>
                  <a:pt x="1243583" y="1001268"/>
                </a:lnTo>
                <a:lnTo>
                  <a:pt x="1243583" y="0"/>
                </a:lnTo>
                <a:lnTo>
                  <a:pt x="0" y="0"/>
                </a:lnTo>
                <a:lnTo>
                  <a:pt x="0" y="1001268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731" y="4197096"/>
            <a:ext cx="1243965" cy="1012190"/>
          </a:xfrm>
          <a:custGeom>
            <a:avLst/>
            <a:gdLst/>
            <a:ahLst/>
            <a:cxnLst/>
            <a:rect l="l" t="t" r="r" b="b"/>
            <a:pathLst>
              <a:path w="1243964" h="1012189">
                <a:moveTo>
                  <a:pt x="0" y="1011923"/>
                </a:moveTo>
                <a:lnTo>
                  <a:pt x="1243583" y="1011923"/>
                </a:lnTo>
                <a:lnTo>
                  <a:pt x="1243583" y="0"/>
                </a:lnTo>
                <a:lnTo>
                  <a:pt x="0" y="0"/>
                </a:lnTo>
                <a:lnTo>
                  <a:pt x="0" y="101192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731" y="5433059"/>
            <a:ext cx="1243965" cy="963294"/>
          </a:xfrm>
          <a:custGeom>
            <a:avLst/>
            <a:gdLst/>
            <a:ahLst/>
            <a:cxnLst/>
            <a:rect l="l" t="t" r="r" b="b"/>
            <a:pathLst>
              <a:path w="1243964" h="963295">
                <a:moveTo>
                  <a:pt x="0" y="963167"/>
                </a:moveTo>
                <a:lnTo>
                  <a:pt x="1243583" y="963167"/>
                </a:lnTo>
                <a:lnTo>
                  <a:pt x="1243583" y="0"/>
                </a:lnTo>
                <a:lnTo>
                  <a:pt x="0" y="0"/>
                </a:lnTo>
                <a:lnTo>
                  <a:pt x="0" y="96316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7537"/>
              </p:ext>
            </p:extLst>
          </p:nvPr>
        </p:nvGraphicFramePr>
        <p:xfrm>
          <a:off x="516636" y="1269491"/>
          <a:ext cx="8208009" cy="51409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9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Fotografía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Nombre del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Funcionario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8064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Cargo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64706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Correo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institucional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 marL="214629" marR="207645" indent="304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Teléfono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oficina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ext.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50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Lic.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Erick Filemón  Chávez</a:t>
                      </a:r>
                      <a:r>
                        <a:rPr lang="es-MX" sz="1200" spc="-5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Mollinedo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Director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spc="-5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2"/>
                        </a:rPr>
                        <a:t>echavez@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2"/>
                        </a:rPr>
                        <a:t>villahermosa.gob.mx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1028 y</a:t>
                      </a:r>
                      <a:r>
                        <a:rPr sz="1200" spc="-3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1029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ea typeface="+mn-ea"/>
                          <a:cs typeface="Calibri"/>
                        </a:rPr>
                        <a:t>Lic. Karen Ivette Hernández Félix</a:t>
                      </a:r>
                      <a:endParaRPr sz="1200" dirty="0">
                        <a:solidFill>
                          <a:srgbClr val="404040"/>
                        </a:solidFill>
                        <a:latin typeface="AkzidenzGrotesk" panose="02000506030000020003" pitchFamily="2" charset="0"/>
                        <a:ea typeface="+mn-ea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90170" indent="-74930" algn="ctr">
                        <a:lnSpc>
                          <a:spcPts val="131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Unidad de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Enlace  Administrativo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es-MX" sz="1200" dirty="0">
                          <a:latin typeface="AkzidenzGrotesk" panose="02000506030000020003" pitchFamily="2" charset="0"/>
                          <a:cs typeface="Times New Roman"/>
                          <a:hlinkClick r:id="rId3"/>
                        </a:rPr>
                        <a:t>khernandez@centro.gob.mx</a:t>
                      </a:r>
                      <a:r>
                        <a:rPr lang="es-MX" sz="1200" dirty="0">
                          <a:latin typeface="AkzidenzGrotesk" panose="02000506030000020003" pitchFamily="2" charset="0"/>
                          <a:cs typeface="Times New Roman"/>
                        </a:rPr>
                        <a:t> </a:t>
                      </a: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1036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M.V.Z. Sergio  Guzmán</a:t>
                      </a:r>
                      <a:r>
                        <a:rPr lang="es-MX" sz="1200" spc="-5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Brindis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s-MX"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19710" marR="131445" algn="ctr">
                        <a:lnSpc>
                          <a:spcPct val="99700"/>
                        </a:lnSpc>
                        <a:spcBef>
                          <a:spcPts val="66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Subdirección</a:t>
                      </a:r>
                      <a:r>
                        <a:rPr sz="1200" spc="-4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Desarrollo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</a:t>
                      </a:r>
                      <a:r>
                        <a:rPr lang="es-ES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</a:t>
                      </a:r>
                      <a:r>
                        <a:rPr sz="1200" spc="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r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al</a:t>
                      </a:r>
                      <a:r>
                        <a:rPr sz="1200" spc="-1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</a:t>
                      </a:r>
                      <a:r>
                        <a:rPr sz="1200" spc="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</a:t>
                      </a:r>
                      <a:r>
                        <a:rPr sz="1200" spc="-1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n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to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Rural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822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4"/>
                        </a:rPr>
                        <a:t>sguzman@villahermosa.gob.mx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1090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5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MX"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Ing. Gustavo </a:t>
                      </a:r>
                      <a:r>
                        <a:rPr lang="es-MX"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Ezechiele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 Martínez</a:t>
                      </a:r>
                      <a:r>
                        <a:rPr lang="es-MX" sz="1200" spc="-2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Orlanzzini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82575" marR="155575" indent="-22860" algn="ctr">
                        <a:lnSpc>
                          <a:spcPts val="131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  de</a:t>
                      </a:r>
                      <a:r>
                        <a:rPr sz="1200" spc="-4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Acuicultura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1239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5"/>
                        </a:rPr>
                        <a:t>gmartinez@centro.gob.mx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37234" y="5432554"/>
            <a:ext cx="760727" cy="911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7234" y="5432554"/>
            <a:ext cx="760727" cy="963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7051" y="4188078"/>
            <a:ext cx="695324" cy="948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737234" y="1914908"/>
            <a:ext cx="888361" cy="10013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23B9293-5F83-F357-ACAB-E95192442D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3" t="13043" r="22554" b="33696"/>
          <a:stretch/>
        </p:blipFill>
        <p:spPr>
          <a:xfrm>
            <a:off x="737234" y="3081641"/>
            <a:ext cx="888248" cy="1012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5052" y="578612"/>
            <a:ext cx="2375535" cy="47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DIRECTORIO </a:t>
            </a:r>
            <a:r>
              <a:rPr sz="1400" b="1" dirty="0">
                <a:solidFill>
                  <a:srgbClr val="B0272C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B0272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FUNCIONARIOS</a:t>
            </a:r>
            <a:endParaRPr sz="1400">
              <a:latin typeface="Calibri"/>
              <a:cs typeface="Calibri"/>
            </a:endParaRPr>
          </a:p>
          <a:p>
            <a:pPr marL="419100">
              <a:lnSpc>
                <a:spcPts val="1880"/>
              </a:lnSpc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Dirección </a:t>
            </a:r>
            <a:r>
              <a:rPr sz="1600" dirty="0">
                <a:solidFill>
                  <a:srgbClr val="575757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Desarrollo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2007107"/>
            <a:ext cx="1243965" cy="975360"/>
          </a:xfrm>
          <a:custGeom>
            <a:avLst/>
            <a:gdLst/>
            <a:ahLst/>
            <a:cxnLst/>
            <a:rect l="l" t="t" r="r" b="b"/>
            <a:pathLst>
              <a:path w="1243964" h="975360">
                <a:moveTo>
                  <a:pt x="0" y="975360"/>
                </a:moveTo>
                <a:lnTo>
                  <a:pt x="1243583" y="975360"/>
                </a:lnTo>
                <a:lnTo>
                  <a:pt x="1243583" y="0"/>
                </a:lnTo>
                <a:lnTo>
                  <a:pt x="0" y="0"/>
                </a:lnTo>
                <a:lnTo>
                  <a:pt x="0" y="97536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2731" y="3148583"/>
            <a:ext cx="1243965" cy="909955"/>
          </a:xfrm>
          <a:custGeom>
            <a:avLst/>
            <a:gdLst/>
            <a:ahLst/>
            <a:cxnLst/>
            <a:rect l="l" t="t" r="r" b="b"/>
            <a:pathLst>
              <a:path w="1243964" h="909954">
                <a:moveTo>
                  <a:pt x="0" y="909827"/>
                </a:moveTo>
                <a:lnTo>
                  <a:pt x="1243583" y="909827"/>
                </a:lnTo>
                <a:lnTo>
                  <a:pt x="1243583" y="0"/>
                </a:lnTo>
                <a:lnTo>
                  <a:pt x="0" y="0"/>
                </a:lnTo>
                <a:lnTo>
                  <a:pt x="0" y="90982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731" y="4285488"/>
            <a:ext cx="1243965" cy="1012190"/>
          </a:xfrm>
          <a:custGeom>
            <a:avLst/>
            <a:gdLst/>
            <a:ahLst/>
            <a:cxnLst/>
            <a:rect l="l" t="t" r="r" b="b"/>
            <a:pathLst>
              <a:path w="1243964" h="1012189">
                <a:moveTo>
                  <a:pt x="0" y="1011936"/>
                </a:moveTo>
                <a:lnTo>
                  <a:pt x="1243583" y="1011936"/>
                </a:lnTo>
                <a:lnTo>
                  <a:pt x="1243583" y="0"/>
                </a:lnTo>
                <a:lnTo>
                  <a:pt x="0" y="0"/>
                </a:lnTo>
                <a:lnTo>
                  <a:pt x="0" y="1011936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731" y="5303520"/>
            <a:ext cx="1243965" cy="1195070"/>
          </a:xfrm>
          <a:custGeom>
            <a:avLst/>
            <a:gdLst/>
            <a:ahLst/>
            <a:cxnLst/>
            <a:rect l="l" t="t" r="r" b="b"/>
            <a:pathLst>
              <a:path w="1243964" h="1195070">
                <a:moveTo>
                  <a:pt x="0" y="1194815"/>
                </a:moveTo>
                <a:lnTo>
                  <a:pt x="1243583" y="1194815"/>
                </a:lnTo>
                <a:lnTo>
                  <a:pt x="1243583" y="0"/>
                </a:lnTo>
                <a:lnTo>
                  <a:pt x="0" y="0"/>
                </a:lnTo>
                <a:lnTo>
                  <a:pt x="0" y="119481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9476"/>
              </p:ext>
            </p:extLst>
          </p:nvPr>
        </p:nvGraphicFramePr>
        <p:xfrm>
          <a:off x="516636" y="1269491"/>
          <a:ext cx="8211184" cy="5347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8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8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Fotografía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Nombre del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Funcionario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9209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Cargo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58674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Correo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institucional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 marL="242570" marR="212725" indent="304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Teléfono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oficina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ext.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Lic.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Michel  </a:t>
                      </a:r>
                      <a:r>
                        <a:rPr lang="es-MX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Puente</a:t>
                      </a:r>
                      <a:r>
                        <a:rPr lang="es-MX" sz="1200" spc="-8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Garza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01625" marR="221615" indent="-36830" algn="ctr">
                        <a:lnSpc>
                          <a:spcPct val="100000"/>
                        </a:lnSpc>
                      </a:pP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</a:t>
                      </a: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par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</a:t>
                      </a:r>
                      <a:r>
                        <a:rPr sz="1200" spc="-1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a</a:t>
                      </a:r>
                      <a:r>
                        <a:rPr sz="1200" spc="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</a:t>
                      </a:r>
                      <a:r>
                        <a:rPr sz="120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</a:t>
                      </a:r>
                      <a:r>
                        <a:rPr sz="1200" spc="-20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n</a:t>
                      </a:r>
                      <a:r>
                        <a:rPr lang="es-ES" sz="1200" spc="-2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 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Ganadería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416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kzidenzGrotesk" panose="02000506030000020003" pitchFamily="2" charset="0"/>
                          <a:cs typeface="Calibri"/>
                          <a:hlinkClick r:id="rId2"/>
                        </a:rPr>
                        <a:t>mpuente@centro.gob.mx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1032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Ing.</a:t>
                      </a:r>
                      <a:r>
                        <a:rPr lang="es-MX" sz="1200" spc="-5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Ricardo Ruiz</a:t>
                      </a:r>
                      <a:r>
                        <a:rPr lang="es-MX" sz="1200" spc="-4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Sevilla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9705" marR="139065" algn="ctr">
                        <a:lnSpc>
                          <a:spcPct val="995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</a:t>
                      </a:r>
                      <a:r>
                        <a:rPr sz="1200" spc="-9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Agricultura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 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Reforestación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17804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3"/>
                        </a:rPr>
                        <a:t>ricardo.ruiz@villahermosa.gob.mx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1032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66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err="1">
                          <a:latin typeface="AkzidenzGrotesk" panose="02000506030000020003" pitchFamily="2" charset="0"/>
                          <a:cs typeface="Calibri"/>
                        </a:rPr>
                        <a:t>Med</a:t>
                      </a:r>
                      <a:r>
                        <a:rPr lang="es-MX" sz="1200" dirty="0">
                          <a:latin typeface="AkzidenzGrotesk" panose="02000506030000020003" pitchFamily="2" charset="0"/>
                          <a:cs typeface="Calibri"/>
                        </a:rPr>
                        <a:t>. </a:t>
                      </a:r>
                      <a:r>
                        <a:rPr lang="es-MX" sz="1200" spc="-5" dirty="0">
                          <a:latin typeface="AkzidenzGrotesk" panose="02000506030000020003" pitchFamily="2" charset="0"/>
                          <a:cs typeface="Calibri"/>
                        </a:rPr>
                        <a:t>Enrique  Morales</a:t>
                      </a:r>
                      <a:r>
                        <a:rPr lang="es-MX" sz="1200" spc="-55" dirty="0"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latin typeface="AkzidenzGrotesk" panose="02000506030000020003" pitchFamily="2" charset="0"/>
                          <a:cs typeface="Calibri"/>
                        </a:rPr>
                        <a:t>García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3230" marR="150495" indent="-280670" algn="ctr">
                        <a:lnSpc>
                          <a:spcPct val="101800"/>
                        </a:lnSpc>
                      </a:pPr>
                      <a:r>
                        <a:rPr lang="es-MX" sz="1200" spc="-5" noProof="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Sanidad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472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kzidenzGrotesk" panose="02000506030000020003" pitchFamily="2" charset="0"/>
                          <a:cs typeface="Calibri"/>
                          <a:hlinkClick r:id="rId4"/>
                        </a:rPr>
                        <a:t>emorales@centro.gob.mx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1315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1032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Lic.</a:t>
                      </a:r>
                      <a:r>
                        <a:rPr lang="es-ES" sz="1200" spc="-8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Perla de Jesús  Suárez  Vázquez</a:t>
                      </a:r>
                      <a:endParaRPr lang="es-ES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63195" algn="ctr">
                        <a:lnSpc>
                          <a:spcPts val="129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</a:t>
                      </a:r>
                      <a:r>
                        <a:rPr sz="1200" spc="-1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L="121920" marR="106045" indent="-2540" algn="ctr">
                        <a:lnSpc>
                          <a:spcPct val="1018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Supervisión </a:t>
                      </a:r>
                      <a:r>
                        <a:rPr sz="1200" spc="-1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Programas</a:t>
                      </a:r>
                      <a:r>
                        <a:rPr sz="1200" spc="-4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Sociales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4495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kzidenzGrotesk" panose="02000506030000020003" pitchFamily="2" charset="0"/>
                          <a:cs typeface="Calibri"/>
                          <a:hlinkClick r:id="rId5"/>
                        </a:rPr>
                        <a:t>desarrollo@centro.gob.mx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145" algn="ctr">
                        <a:lnSpc>
                          <a:spcPts val="1315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ts val="1315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37234" y="2007679"/>
            <a:ext cx="779957" cy="9735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7234" y="3148914"/>
            <a:ext cx="760044" cy="9093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580" y="5388483"/>
            <a:ext cx="904873" cy="10629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" y="4276597"/>
            <a:ext cx="817879" cy="9610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5052" y="578612"/>
            <a:ext cx="2375535" cy="47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DIRECTORIO </a:t>
            </a:r>
            <a:r>
              <a:rPr sz="1400" b="1" dirty="0">
                <a:solidFill>
                  <a:srgbClr val="B0272C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B0272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FUNCIONARIOS</a:t>
            </a:r>
            <a:endParaRPr sz="1400">
              <a:latin typeface="Calibri"/>
              <a:cs typeface="Calibri"/>
            </a:endParaRPr>
          </a:p>
          <a:p>
            <a:pPr marL="419100">
              <a:lnSpc>
                <a:spcPts val="1880"/>
              </a:lnSpc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Dirección </a:t>
            </a:r>
            <a:r>
              <a:rPr sz="1600" dirty="0">
                <a:solidFill>
                  <a:srgbClr val="575757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Desarrollo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6636" y="1996439"/>
            <a:ext cx="1249680" cy="942340"/>
          </a:xfrm>
          <a:custGeom>
            <a:avLst/>
            <a:gdLst/>
            <a:ahLst/>
            <a:cxnLst/>
            <a:rect l="l" t="t" r="r" b="b"/>
            <a:pathLst>
              <a:path w="1249680" h="942339">
                <a:moveTo>
                  <a:pt x="0" y="941831"/>
                </a:moveTo>
                <a:lnTo>
                  <a:pt x="1249680" y="941831"/>
                </a:lnTo>
                <a:lnTo>
                  <a:pt x="1249680" y="0"/>
                </a:lnTo>
                <a:lnTo>
                  <a:pt x="0" y="0"/>
                </a:lnTo>
                <a:lnTo>
                  <a:pt x="0" y="94183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6636" y="3144011"/>
            <a:ext cx="1249680" cy="923925"/>
          </a:xfrm>
          <a:custGeom>
            <a:avLst/>
            <a:gdLst/>
            <a:ahLst/>
            <a:cxnLst/>
            <a:rect l="l" t="t" r="r" b="b"/>
            <a:pathLst>
              <a:path w="1249680" h="923925">
                <a:moveTo>
                  <a:pt x="0" y="923544"/>
                </a:moveTo>
                <a:lnTo>
                  <a:pt x="1249680" y="923544"/>
                </a:lnTo>
                <a:lnTo>
                  <a:pt x="1249680" y="0"/>
                </a:lnTo>
                <a:lnTo>
                  <a:pt x="0" y="0"/>
                </a:lnTo>
                <a:lnTo>
                  <a:pt x="0" y="923544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636" y="4314444"/>
            <a:ext cx="1249680" cy="914400"/>
          </a:xfrm>
          <a:custGeom>
            <a:avLst/>
            <a:gdLst/>
            <a:ahLst/>
            <a:cxnLst/>
            <a:rect l="l" t="t" r="r" b="b"/>
            <a:pathLst>
              <a:path w="1249680" h="914400">
                <a:moveTo>
                  <a:pt x="0" y="914399"/>
                </a:moveTo>
                <a:lnTo>
                  <a:pt x="1249680" y="914399"/>
                </a:lnTo>
                <a:lnTo>
                  <a:pt x="124968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636" y="5361432"/>
            <a:ext cx="1249680" cy="943610"/>
          </a:xfrm>
          <a:custGeom>
            <a:avLst/>
            <a:gdLst/>
            <a:ahLst/>
            <a:cxnLst/>
            <a:rect l="l" t="t" r="r" b="b"/>
            <a:pathLst>
              <a:path w="1249680" h="943610">
                <a:moveTo>
                  <a:pt x="0" y="943356"/>
                </a:moveTo>
                <a:lnTo>
                  <a:pt x="1249680" y="943356"/>
                </a:lnTo>
                <a:lnTo>
                  <a:pt x="1249680" y="0"/>
                </a:lnTo>
                <a:lnTo>
                  <a:pt x="0" y="0"/>
                </a:lnTo>
                <a:lnTo>
                  <a:pt x="0" y="943356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306925"/>
              </p:ext>
            </p:extLst>
          </p:nvPr>
        </p:nvGraphicFramePr>
        <p:xfrm>
          <a:off x="516636" y="1269491"/>
          <a:ext cx="8211816" cy="510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7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6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Fotografía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8448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Nombre del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Funcionario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5905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Cargo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3111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Correo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institucional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 marL="194310" marR="219075" indent="3048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Teléfono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oficina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ext.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19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2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3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Ing. Juan  Ramón  Gallegos</a:t>
                      </a:r>
                      <a:r>
                        <a:rPr lang="es-ES" sz="1200" spc="-5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Vidal</a:t>
                      </a:r>
                      <a:endParaRPr lang="es-ES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22250" marR="154940" algn="ctr">
                        <a:lnSpc>
                          <a:spcPct val="997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Subdirección</a:t>
                      </a:r>
                      <a:r>
                        <a:rPr sz="1200" spc="-4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Desarrollo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 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Organización  Social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31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3302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2"/>
                        </a:rPr>
                        <a:t>juan.gallegos@villahermosa.gob.mx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1030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423545" indent="0" algn="ctr">
                        <a:lnSpc>
                          <a:spcPct val="99500"/>
                        </a:lnSpc>
                      </a:pPr>
                      <a:r>
                        <a:rPr lang="es-ES" sz="1200" spc="-4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C. Guadalupe  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Magaña Castillo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3355" marR="10287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</a:t>
                      </a:r>
                      <a:r>
                        <a:rPr sz="1200" spc="-5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Programas  Sociales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3"/>
                        </a:rPr>
                        <a:t>gmaganha@centro.gob.mx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1191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200" dirty="0">
                          <a:latin typeface="AkzidenzGrotesk" panose="02000506030000020003" pitchFamily="2" charset="0"/>
                          <a:cs typeface="Times New Roman"/>
                        </a:rPr>
                        <a:t>C. Jesús Antonio Montejo Martínez</a:t>
                      </a: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73355" marR="102870" algn="ctr">
                        <a:lnSpc>
                          <a:spcPct val="995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</a:t>
                      </a:r>
                      <a:r>
                        <a:rPr sz="1200" spc="-5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Apoyo </a:t>
                      </a:r>
                      <a:r>
                        <a:rPr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a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la  Vivienda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MX" sz="1200" dirty="0">
                          <a:latin typeface="AkzidenzGrotesk" panose="02000506030000020003" pitchFamily="2" charset="0"/>
                          <a:cs typeface="Times New Roman"/>
                          <a:hlinkClick r:id="rId4"/>
                        </a:rPr>
                        <a:t>jmontejo@centro.gob.mx</a:t>
                      </a:r>
                      <a:r>
                        <a:rPr lang="es-MX" sz="1200" dirty="0">
                          <a:latin typeface="AkzidenzGrotesk" panose="02000506030000020003" pitchFamily="2" charset="0"/>
                          <a:cs typeface="Times New Roman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1206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9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Lic.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Antonio  Morales</a:t>
                      </a:r>
                      <a:r>
                        <a:rPr lang="es-MX" sz="1200" spc="-5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Morales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34315" marR="133985" indent="-29845" algn="ctr">
                        <a:lnSpc>
                          <a:spcPct val="995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  de</a:t>
                      </a:r>
                      <a:r>
                        <a:rPr sz="1200" spc="-4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Organización  Social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3302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5"/>
                        </a:rPr>
                        <a:t>antonio.morales@villahermosa.gob.mx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2349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1206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30884" y="2024303"/>
            <a:ext cx="760727" cy="911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884" y="5391417"/>
            <a:ext cx="760727" cy="9118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884" y="5360937"/>
            <a:ext cx="760727" cy="9423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698500" y="2011685"/>
            <a:ext cx="792477" cy="911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E6B309-1633-7E14-52BB-80E2933C77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62" t="12222" r="14444" b="3333"/>
          <a:stretch/>
        </p:blipFill>
        <p:spPr>
          <a:xfrm>
            <a:off x="761112" y="4218139"/>
            <a:ext cx="760727" cy="11070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E5AE0C-1CC7-6698-C002-7ECDEEE48BA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10001" b="3332"/>
          <a:stretch/>
        </p:blipFill>
        <p:spPr>
          <a:xfrm>
            <a:off x="686777" y="3095357"/>
            <a:ext cx="840924" cy="1057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5052" y="578612"/>
            <a:ext cx="2375535" cy="473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DIRECTORIO </a:t>
            </a:r>
            <a:r>
              <a:rPr sz="1400" b="1" dirty="0">
                <a:solidFill>
                  <a:srgbClr val="B0272C"/>
                </a:solidFill>
                <a:latin typeface="Calibri"/>
                <a:cs typeface="Calibri"/>
              </a:rPr>
              <a:t>DE</a:t>
            </a:r>
            <a:r>
              <a:rPr sz="1400" b="1" spc="-30" dirty="0">
                <a:solidFill>
                  <a:srgbClr val="B0272C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B0272C"/>
                </a:solidFill>
                <a:latin typeface="Calibri"/>
                <a:cs typeface="Calibri"/>
              </a:rPr>
              <a:t>FUNCIONARIOS</a:t>
            </a:r>
            <a:endParaRPr sz="1400">
              <a:latin typeface="Calibri"/>
              <a:cs typeface="Calibri"/>
            </a:endParaRPr>
          </a:p>
          <a:p>
            <a:pPr marL="419100">
              <a:lnSpc>
                <a:spcPts val="1880"/>
              </a:lnSpc>
            </a:pP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Dirección </a:t>
            </a:r>
            <a:r>
              <a:rPr sz="1600" dirty="0">
                <a:solidFill>
                  <a:srgbClr val="575757"/>
                </a:solidFill>
                <a:latin typeface="Calibri"/>
                <a:cs typeface="Calibri"/>
              </a:rPr>
              <a:t>de</a:t>
            </a:r>
            <a:r>
              <a:rPr sz="1600" spc="-40" dirty="0">
                <a:solidFill>
                  <a:srgbClr val="575757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575757"/>
                </a:solidFill>
                <a:latin typeface="Calibri"/>
                <a:cs typeface="Calibri"/>
              </a:rPr>
              <a:t>Desarrollo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2007107"/>
            <a:ext cx="1243965" cy="944880"/>
          </a:xfrm>
          <a:custGeom>
            <a:avLst/>
            <a:gdLst/>
            <a:ahLst/>
            <a:cxnLst/>
            <a:rect l="l" t="t" r="r" b="b"/>
            <a:pathLst>
              <a:path w="1243964" h="944880">
                <a:moveTo>
                  <a:pt x="0" y="944880"/>
                </a:moveTo>
                <a:lnTo>
                  <a:pt x="1243583" y="944880"/>
                </a:lnTo>
                <a:lnTo>
                  <a:pt x="1243583" y="0"/>
                </a:lnTo>
                <a:lnTo>
                  <a:pt x="0" y="0"/>
                </a:lnTo>
                <a:lnTo>
                  <a:pt x="0" y="94488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94077"/>
              </p:ext>
            </p:extLst>
          </p:nvPr>
        </p:nvGraphicFramePr>
        <p:xfrm>
          <a:off x="516636" y="1269491"/>
          <a:ext cx="8208645" cy="1751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8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4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337820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Fotografía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Nombre del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Funcionario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6858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Cargo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62801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Correo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institucional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0272C"/>
                    </a:solidFill>
                  </a:tcPr>
                </a:tc>
                <a:tc>
                  <a:txBody>
                    <a:bodyPr/>
                    <a:lstStyle/>
                    <a:p>
                      <a:pPr marL="203835" marR="208279" indent="3048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Teléfono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oficina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y</a:t>
                      </a:r>
                      <a:r>
                        <a:rPr sz="1200" spc="-4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FFFFFF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ext.</a:t>
                      </a:r>
                      <a:endParaRPr sz="120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1250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027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Lic.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Francisco  Morales</a:t>
                      </a:r>
                      <a:r>
                        <a:rPr lang="es-MX" sz="1200" spc="-5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lang="es-MX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Velasco</a:t>
                      </a:r>
                      <a:endParaRPr lang="es-MX"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es-MX"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200025" marR="93980" indent="-20320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Departamento</a:t>
                      </a:r>
                      <a:r>
                        <a:rPr sz="1200" spc="-50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de  Apoyo</a:t>
                      </a:r>
                      <a:r>
                        <a:rPr sz="1200" spc="-2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Operativo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L="1205230" marR="128905" indent="-1092835">
                        <a:lnSpc>
                          <a:spcPct val="100000"/>
                        </a:lnSpc>
                      </a:pPr>
                      <a:r>
                        <a:rPr sz="1200" spc="-5" dirty="0" err="1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2"/>
                        </a:rPr>
                        <a:t>francisco.morales@villahermosa.gob.m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  <a:hlinkClick r:id="rId2"/>
                        </a:rPr>
                        <a:t>x</a:t>
                      </a:r>
                      <a:r>
                        <a:rPr lang="es-ES"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 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AkzidenzGrotesk" panose="02000506030000020003" pitchFamily="2" charset="0"/>
                        <a:cs typeface="Times New Roman"/>
                      </a:endParaRPr>
                    </a:p>
                    <a:p>
                      <a:pPr marR="1206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99-33-10-32-32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  <a:p>
                      <a:pPr marR="10795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solidFill>
                            <a:srgbClr val="404040"/>
                          </a:solidFill>
                          <a:latin typeface="AkzidenzGrotesk" panose="02000506030000020003" pitchFamily="2" charset="0"/>
                          <a:cs typeface="Calibri"/>
                        </a:rPr>
                        <a:t>1206</a:t>
                      </a:r>
                      <a:endParaRPr sz="1200" dirty="0">
                        <a:latin typeface="AkzidenzGrotesk" panose="02000506030000020003" pitchFamily="2" charset="0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37234" y="2007679"/>
            <a:ext cx="760727" cy="911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234" y="2007679"/>
            <a:ext cx="760727" cy="942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339</Words>
  <Application>Microsoft Office PowerPoint</Application>
  <PresentationFormat>Presentación en pantalla (4:3)</PresentationFormat>
  <Paragraphs>189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AkzidenzGrotesk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Departamento de Supervisión de Programas Sociales</dc:subject>
  <dc:creator>Johana Escalante</dc:creator>
  <cp:lastModifiedBy>Sarai</cp:lastModifiedBy>
  <cp:revision>6</cp:revision>
  <dcterms:created xsi:type="dcterms:W3CDTF">2024-03-07T19:52:49Z</dcterms:created>
  <dcterms:modified xsi:type="dcterms:W3CDTF">2024-03-25T18:50:15Z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2023-06-15T00:00:00Z</vt:filetime>
  </property>
  <property fmtid="{D5CDD505-2E9C-101B-9397-08002B2CF9AE}" pid="3" name="Creator">
    <vt:lpwstr>Acrobat PDFMaker 21 para Word</vt:lpwstr>
  </property>
  <property fmtid="{D5CDD505-2E9C-101B-9397-08002B2CF9AE}" pid="4" name="LastSaved">
    <vt:filetime>2024-03-07T00:00:00Z</vt:filetime>
  </property>
</Properties>
</file>