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9144000" cy="6858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94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6/17/2024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6/17/2024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6/17/2024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539495" y="580642"/>
            <a:ext cx="8604504" cy="6277354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097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0" y="1577340"/>
            <a:ext cx="82296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daniel.leon@villahermosa.gob.mx" TargetMode="External"/><Relationship Id="rId7" Type="http://schemas.openxmlformats.org/officeDocument/2006/relationships/image" Target="../media/image5.jpg"/><Relationship Id="rId2" Type="http://schemas.openxmlformats.org/officeDocument/2006/relationships/hyperlink" Target="mailto:elizabeth.bocanegra@villahermosa.gob.mx" TargetMode="Externa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7" Type="http://schemas.openxmlformats.org/officeDocument/2006/relationships/image" Target="../media/image4.jpg"/><Relationship Id="rId2" Type="http://schemas.openxmlformats.org/officeDocument/2006/relationships/hyperlink" Target="mailto:elizabeth.bocanegra@villahermosa.gob.mx" TargetMode="Externa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.png"/><Relationship Id="rId5" Type="http://schemas.openxmlformats.org/officeDocument/2006/relationships/image" Target="../media/image11.jpg"/><Relationship Id="rId4" Type="http://schemas.openxmlformats.org/officeDocument/2006/relationships/image" Target="../media/image10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171694" y="454278"/>
            <a:ext cx="3578860" cy="4654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27455">
              <a:lnSpc>
                <a:spcPts val="1610"/>
              </a:lnSpc>
              <a:spcBef>
                <a:spcPts val="105"/>
              </a:spcBef>
            </a:pPr>
            <a:r>
              <a:rPr sz="1400" b="1" spc="-10" dirty="0">
                <a:solidFill>
                  <a:srgbClr val="B0272C"/>
                </a:solidFill>
                <a:latin typeface="Calibri"/>
                <a:cs typeface="Calibri"/>
              </a:rPr>
              <a:t>D</a:t>
            </a:r>
            <a:r>
              <a:rPr sz="1400" b="1" spc="-15" dirty="0">
                <a:solidFill>
                  <a:srgbClr val="B0272C"/>
                </a:solidFill>
                <a:latin typeface="Calibri"/>
                <a:cs typeface="Calibri"/>
              </a:rPr>
              <a:t>I</a:t>
            </a:r>
            <a:r>
              <a:rPr sz="1400" b="1" spc="-10" dirty="0">
                <a:solidFill>
                  <a:srgbClr val="B0272C"/>
                </a:solidFill>
                <a:latin typeface="Calibri"/>
                <a:cs typeface="Calibri"/>
              </a:rPr>
              <a:t>R</a:t>
            </a:r>
            <a:r>
              <a:rPr sz="1400" b="1" spc="-40" dirty="0">
                <a:solidFill>
                  <a:srgbClr val="B0272C"/>
                </a:solidFill>
                <a:latin typeface="Calibri"/>
                <a:cs typeface="Calibri"/>
              </a:rPr>
              <a:t>E</a:t>
            </a:r>
            <a:r>
              <a:rPr sz="1400" b="1" spc="-5" dirty="0">
                <a:solidFill>
                  <a:srgbClr val="B0272C"/>
                </a:solidFill>
                <a:latin typeface="Calibri"/>
                <a:cs typeface="Calibri"/>
              </a:rPr>
              <a:t>C</a:t>
            </a:r>
            <a:r>
              <a:rPr sz="1400" b="1" spc="-50" dirty="0">
                <a:solidFill>
                  <a:srgbClr val="B0272C"/>
                </a:solidFill>
                <a:latin typeface="Calibri"/>
                <a:cs typeface="Calibri"/>
              </a:rPr>
              <a:t>T</a:t>
            </a:r>
            <a:r>
              <a:rPr sz="1400" b="1" spc="-15" dirty="0">
                <a:solidFill>
                  <a:srgbClr val="B0272C"/>
                </a:solidFill>
                <a:latin typeface="Calibri"/>
                <a:cs typeface="Calibri"/>
              </a:rPr>
              <a:t>O</a:t>
            </a:r>
            <a:r>
              <a:rPr sz="1400" b="1" spc="-10" dirty="0">
                <a:solidFill>
                  <a:srgbClr val="B0272C"/>
                </a:solidFill>
                <a:latin typeface="Calibri"/>
                <a:cs typeface="Calibri"/>
              </a:rPr>
              <a:t>R</a:t>
            </a:r>
            <a:r>
              <a:rPr sz="1400" b="1" spc="-15" dirty="0">
                <a:solidFill>
                  <a:srgbClr val="B0272C"/>
                </a:solidFill>
                <a:latin typeface="Calibri"/>
                <a:cs typeface="Calibri"/>
              </a:rPr>
              <a:t>I</a:t>
            </a:r>
            <a:r>
              <a:rPr sz="1400" b="1" dirty="0">
                <a:solidFill>
                  <a:srgbClr val="B0272C"/>
                </a:solidFill>
                <a:latin typeface="Calibri"/>
                <a:cs typeface="Calibri"/>
              </a:rPr>
              <a:t>O</a:t>
            </a:r>
            <a:r>
              <a:rPr sz="1400" b="1" spc="-55" dirty="0">
                <a:solidFill>
                  <a:srgbClr val="B0272C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B0272C"/>
                </a:solidFill>
                <a:latin typeface="Calibri"/>
                <a:cs typeface="Calibri"/>
              </a:rPr>
              <a:t>DE</a:t>
            </a:r>
            <a:r>
              <a:rPr sz="1400" b="1" spc="-30" dirty="0">
                <a:solidFill>
                  <a:srgbClr val="B0272C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B0272C"/>
                </a:solidFill>
                <a:latin typeface="Calibri"/>
                <a:cs typeface="Calibri"/>
              </a:rPr>
              <a:t>FUNCI</a:t>
            </a:r>
            <a:r>
              <a:rPr sz="1400" b="1" spc="-10" dirty="0">
                <a:solidFill>
                  <a:srgbClr val="B0272C"/>
                </a:solidFill>
                <a:latin typeface="Calibri"/>
                <a:cs typeface="Calibri"/>
              </a:rPr>
              <a:t>O</a:t>
            </a:r>
            <a:r>
              <a:rPr sz="1400" b="1" dirty="0">
                <a:solidFill>
                  <a:srgbClr val="B0272C"/>
                </a:solidFill>
                <a:latin typeface="Calibri"/>
                <a:cs typeface="Calibri"/>
              </a:rPr>
              <a:t>NARIOS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ts val="1850"/>
              </a:lnSpc>
            </a:pPr>
            <a:r>
              <a:rPr sz="1600" spc="-20" dirty="0">
                <a:solidFill>
                  <a:srgbClr val="575757"/>
                </a:solidFill>
                <a:latin typeface="Calibri"/>
                <a:cs typeface="Calibri"/>
              </a:rPr>
              <a:t>Dirección</a:t>
            </a:r>
            <a:r>
              <a:rPr sz="1600" spc="35" dirty="0">
                <a:solidFill>
                  <a:srgbClr val="575757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575757"/>
                </a:solidFill>
                <a:latin typeface="Calibri"/>
                <a:cs typeface="Calibri"/>
              </a:rPr>
              <a:t>de</a:t>
            </a:r>
            <a:r>
              <a:rPr sz="1600" spc="-15" dirty="0">
                <a:solidFill>
                  <a:srgbClr val="575757"/>
                </a:solidFill>
                <a:latin typeface="Calibri"/>
                <a:cs typeface="Calibri"/>
              </a:rPr>
              <a:t> </a:t>
            </a:r>
            <a:r>
              <a:rPr sz="1600" spc="-20" dirty="0">
                <a:solidFill>
                  <a:srgbClr val="575757"/>
                </a:solidFill>
                <a:latin typeface="Calibri"/>
                <a:cs typeface="Calibri"/>
              </a:rPr>
              <a:t>Fomento</a:t>
            </a:r>
            <a:r>
              <a:rPr sz="1600" dirty="0">
                <a:solidFill>
                  <a:srgbClr val="575757"/>
                </a:solidFill>
                <a:latin typeface="Calibri"/>
                <a:cs typeface="Calibri"/>
              </a:rPr>
              <a:t> </a:t>
            </a:r>
            <a:r>
              <a:rPr sz="1600" spc="-25" dirty="0">
                <a:solidFill>
                  <a:srgbClr val="575757"/>
                </a:solidFill>
                <a:latin typeface="Calibri"/>
                <a:cs typeface="Calibri"/>
              </a:rPr>
              <a:t>Económico</a:t>
            </a:r>
            <a:r>
              <a:rPr sz="1600" spc="20" dirty="0">
                <a:solidFill>
                  <a:srgbClr val="575757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575757"/>
                </a:solidFill>
                <a:latin typeface="Calibri"/>
                <a:cs typeface="Calibri"/>
              </a:rPr>
              <a:t>y</a:t>
            </a:r>
            <a:r>
              <a:rPr sz="1600" spc="-10" dirty="0">
                <a:solidFill>
                  <a:srgbClr val="575757"/>
                </a:solidFill>
                <a:latin typeface="Calibri"/>
                <a:cs typeface="Calibri"/>
              </a:rPr>
              <a:t> </a:t>
            </a:r>
            <a:r>
              <a:rPr sz="1600" spc="-40" dirty="0">
                <a:solidFill>
                  <a:srgbClr val="575757"/>
                </a:solidFill>
                <a:latin typeface="Calibri"/>
                <a:cs typeface="Calibri"/>
              </a:rPr>
              <a:t>Turismo</a:t>
            </a:r>
            <a:endParaRPr sz="1600">
              <a:latin typeface="Calibri"/>
              <a:cs typeface="Calibri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3071566"/>
              </p:ext>
            </p:extLst>
          </p:nvPr>
        </p:nvGraphicFramePr>
        <p:xfrm>
          <a:off x="277787" y="1512138"/>
          <a:ext cx="8635365" cy="406785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252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10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95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694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70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2819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365760">
                        <a:lnSpc>
                          <a:spcPct val="100000"/>
                        </a:lnSpc>
                      </a:pPr>
                      <a:r>
                        <a:rPr sz="1200" spc="-1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Fotografía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2540" marB="0"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B0272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30480" algn="ctr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sz="1200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sz="120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mb</a:t>
                      </a:r>
                      <a:r>
                        <a:rPr sz="1200" spc="-1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sz="120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1200" spc="-7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del</a:t>
                      </a:r>
                      <a:r>
                        <a:rPr sz="1200" spc="-4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F</a:t>
                      </a:r>
                      <a:r>
                        <a:rPr sz="1200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u</a:t>
                      </a:r>
                      <a:r>
                        <a:rPr sz="120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sz="1200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</a:t>
                      </a:r>
                      <a:r>
                        <a:rPr sz="120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io</a:t>
                      </a:r>
                      <a:r>
                        <a:rPr sz="1200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sz="120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ario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2540" marB="0"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B0272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spc="-1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Cargo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2540" marB="0"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B0272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539115">
                        <a:lnSpc>
                          <a:spcPct val="100000"/>
                        </a:lnSpc>
                      </a:pPr>
                      <a:r>
                        <a:rPr sz="1200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Co</a:t>
                      </a:r>
                      <a:r>
                        <a:rPr sz="120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rreo</a:t>
                      </a:r>
                      <a:r>
                        <a:rPr sz="1200" spc="-7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</a:t>
                      </a:r>
                      <a:r>
                        <a:rPr sz="1200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sz="1200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</a:t>
                      </a:r>
                      <a:r>
                        <a:rPr sz="120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ti</a:t>
                      </a:r>
                      <a:r>
                        <a:rPr sz="1200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sz="120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u</a:t>
                      </a:r>
                      <a:r>
                        <a:rPr sz="1200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</a:t>
                      </a:r>
                      <a:r>
                        <a:rPr sz="120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io</a:t>
                      </a:r>
                      <a:r>
                        <a:rPr sz="1200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sz="120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al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2540" marB="0"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B0272C"/>
                    </a:solidFill>
                  </a:tcPr>
                </a:tc>
                <a:tc>
                  <a:txBody>
                    <a:bodyPr/>
                    <a:lstStyle/>
                    <a:p>
                      <a:pPr marL="260985" marR="230504" indent="30480">
                        <a:lnSpc>
                          <a:spcPct val="100000"/>
                        </a:lnSpc>
                        <a:spcBef>
                          <a:spcPts val="894"/>
                        </a:spcBef>
                      </a:pPr>
                      <a:r>
                        <a:rPr sz="1200" spc="-10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sz="120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el</a:t>
                      </a:r>
                      <a:r>
                        <a:rPr sz="1200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é</a:t>
                      </a:r>
                      <a:r>
                        <a:rPr sz="1200" spc="-2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f</a:t>
                      </a:r>
                      <a:r>
                        <a:rPr sz="120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sz="1200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sz="120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sz="1200" spc="-3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de  </a:t>
                      </a:r>
                      <a:r>
                        <a:rPr sz="1200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sz="1200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f</a:t>
                      </a:r>
                      <a:r>
                        <a:rPr sz="120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</a:t>
                      </a:r>
                      <a:r>
                        <a:rPr sz="1200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</a:t>
                      </a:r>
                      <a:r>
                        <a:rPr sz="120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</a:t>
                      </a:r>
                      <a:r>
                        <a:rPr sz="1200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sz="120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200" spc="-6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y</a:t>
                      </a:r>
                      <a:r>
                        <a:rPr sz="1200" spc="-6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ext.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13664" marB="0"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B0272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19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28575">
                      <a:solidFill>
                        <a:srgbClr val="FFFFFF"/>
                      </a:solidFill>
                      <a:prstDash val="solid"/>
                    </a:lnT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450" dirty="0">
                        <a:latin typeface="Times New Roman"/>
                        <a:cs typeface="Times New Roman"/>
                      </a:endParaRPr>
                    </a:p>
                    <a:p>
                      <a:pPr marL="19685" algn="ctr">
                        <a:lnSpc>
                          <a:spcPct val="100000"/>
                        </a:lnSpc>
                      </a:pPr>
                      <a:r>
                        <a:rPr lang="es-ES" sz="1200" spc="-5" dirty="0" err="1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Mtro</a:t>
                      </a:r>
                      <a:r>
                        <a:rPr sz="1200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.</a:t>
                      </a:r>
                      <a:r>
                        <a:rPr sz="1200" spc="-70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Em</a:t>
                      </a:r>
                      <a:r>
                        <a:rPr sz="1200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ma</a:t>
                      </a:r>
                      <a:r>
                        <a:rPr sz="1200" spc="5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sz="1200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uel</a:t>
                      </a:r>
                      <a:r>
                        <a:rPr sz="1200" spc="-65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Mar</a:t>
                      </a:r>
                      <a:r>
                        <a:rPr sz="1200" spc="5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sz="1200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í</a:t>
                      </a:r>
                      <a:r>
                        <a:rPr sz="1200" spc="5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sz="1200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ez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  <a:p>
                      <a:pPr marL="33020" algn="ctr">
                        <a:lnSpc>
                          <a:spcPct val="100000"/>
                        </a:lnSpc>
                      </a:pPr>
                      <a:r>
                        <a:rPr sz="1200" spc="-15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Patraca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T w="28575">
                      <a:solidFill>
                        <a:srgbClr val="FFFFFF"/>
                      </a:solidFill>
                      <a:prstDash val="solid"/>
                    </a:lnT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450" dirty="0">
                        <a:latin typeface="Times New Roman"/>
                        <a:cs typeface="Times New Roman"/>
                      </a:endParaRPr>
                    </a:p>
                    <a:p>
                      <a:pPr marL="172720">
                        <a:lnSpc>
                          <a:spcPts val="1130"/>
                        </a:lnSpc>
                      </a:pPr>
                      <a:r>
                        <a:rPr sz="1200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Direc</a:t>
                      </a:r>
                      <a:r>
                        <a:rPr sz="1200" spc="-10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sz="1200" spc="-5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sz="1200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sz="1200" spc="-55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de</a:t>
                      </a:r>
                      <a:r>
                        <a:rPr sz="1200" spc="-5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 F</a:t>
                      </a:r>
                      <a:r>
                        <a:rPr sz="1200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ome</a:t>
                      </a:r>
                      <a:r>
                        <a:rPr sz="1200" spc="5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sz="1200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to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  <a:p>
                      <a:pPr marL="157480">
                        <a:lnSpc>
                          <a:spcPts val="1130"/>
                        </a:lnSpc>
                        <a:tabLst>
                          <a:tab pos="1920239" algn="l"/>
                        </a:tabLst>
                      </a:pPr>
                      <a:r>
                        <a:rPr sz="1800" spc="-22" baseline="-27777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Económico</a:t>
                      </a:r>
                      <a:r>
                        <a:rPr sz="1800" spc="22" baseline="-27777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aseline="-27777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y</a:t>
                      </a:r>
                      <a:r>
                        <a:rPr sz="1800" spc="-22" baseline="-27777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 Turismo	</a:t>
                      </a:r>
                      <a:r>
                        <a:rPr lang="es-MX" sz="1100" u="sng" spc="-10" dirty="0">
                          <a:solidFill>
                            <a:srgbClr val="404040"/>
                          </a:solidFill>
                          <a:uFill>
                            <a:solidFill>
                              <a:srgbClr val="404040"/>
                            </a:solidFill>
                          </a:uFill>
                          <a:latin typeface="+mn-lt"/>
                          <a:cs typeface="Calibri"/>
                        </a:rPr>
                        <a:t>emartinez@villahermosa.gob.mx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T w="28575">
                      <a:solidFill>
                        <a:srgbClr val="FFFFFF"/>
                      </a:solidFill>
                      <a:prstDash val="solid"/>
                    </a:lnT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R="79375" algn="r">
                        <a:lnSpc>
                          <a:spcPct val="100000"/>
                        </a:lnSpc>
                        <a:spcBef>
                          <a:spcPts val="1050"/>
                        </a:spcBef>
                      </a:pPr>
                      <a:r>
                        <a:rPr sz="1200" spc="-5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(99</a:t>
                      </a:r>
                      <a:r>
                        <a:rPr sz="1200" spc="5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3</a:t>
                      </a:r>
                      <a:r>
                        <a:rPr sz="1200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)</a:t>
                      </a:r>
                      <a:r>
                        <a:rPr sz="1200" spc="-60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3-14-80-72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T w="28575">
                      <a:solidFill>
                        <a:srgbClr val="FFFFFF"/>
                      </a:solidFill>
                      <a:prstDash val="solid"/>
                    </a:lnT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3154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500" dirty="0">
                        <a:latin typeface="Times New Roman"/>
                        <a:cs typeface="Times New Roman"/>
                      </a:endParaRPr>
                    </a:p>
                    <a:p>
                      <a:pPr marL="31750" algn="ctr">
                        <a:lnSpc>
                          <a:spcPct val="100000"/>
                        </a:lnSpc>
                      </a:pPr>
                      <a:r>
                        <a:rPr sz="1200" spc="-5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Lic</a:t>
                      </a:r>
                      <a:r>
                        <a:rPr sz="1200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.</a:t>
                      </a:r>
                      <a:r>
                        <a:rPr sz="1200" spc="-35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Eli</a:t>
                      </a:r>
                      <a:r>
                        <a:rPr sz="1200" spc="5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z</a:t>
                      </a:r>
                      <a:r>
                        <a:rPr sz="1200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200" spc="-5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b</a:t>
                      </a:r>
                      <a:r>
                        <a:rPr sz="1200" spc="-10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et</a:t>
                      </a:r>
                      <a:r>
                        <a:rPr sz="1200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h</a:t>
                      </a:r>
                      <a:r>
                        <a:rPr sz="1200" spc="-70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Boca</a:t>
                      </a:r>
                      <a:r>
                        <a:rPr sz="1200" spc="5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sz="1200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eg</a:t>
                      </a:r>
                      <a:r>
                        <a:rPr sz="1200" spc="-10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sz="1200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200" spc="-55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Ló</a:t>
                      </a:r>
                      <a:r>
                        <a:rPr sz="1200" spc="5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p</a:t>
                      </a:r>
                      <a:r>
                        <a:rPr sz="1200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ez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  <a:p>
                      <a:pPr marL="128270" marR="112395" indent="-10795" algn="ctr">
                        <a:lnSpc>
                          <a:spcPct val="100000"/>
                        </a:lnSpc>
                      </a:pPr>
                      <a:r>
                        <a:rPr lang="es-ES" sz="1200" spc="-5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Encargada</a:t>
                      </a:r>
                      <a:r>
                        <a:rPr sz="1200" spc="-45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de</a:t>
                      </a:r>
                      <a:r>
                        <a:rPr sz="1200" spc="-35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la</a:t>
                      </a:r>
                      <a:r>
                        <a:rPr sz="1200" spc="-50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Unidad</a:t>
                      </a:r>
                      <a:r>
                        <a:rPr sz="1200" spc="-5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de </a:t>
                      </a:r>
                      <a:r>
                        <a:rPr sz="1200" spc="-254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Enlace</a:t>
                      </a:r>
                      <a:r>
                        <a:rPr sz="1200" spc="200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Administrativo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  <a:p>
                      <a:pPr marL="937260" marR="114300" indent="-806450">
                        <a:lnSpc>
                          <a:spcPct val="100000"/>
                        </a:lnSpc>
                      </a:pPr>
                      <a:r>
                        <a:rPr sz="1100" u="sng" spc="-10" dirty="0">
                          <a:solidFill>
                            <a:srgbClr val="404040"/>
                          </a:solidFill>
                          <a:uFill>
                            <a:solidFill>
                              <a:srgbClr val="404040"/>
                            </a:solidFill>
                          </a:uFill>
                          <a:latin typeface="Calibri"/>
                          <a:cs typeface="Calibri"/>
                          <a:hlinkClick r:id="rId2"/>
                        </a:rPr>
                        <a:t>elizabeth.bocanegra@villahermosa. </a:t>
                      </a:r>
                      <a:r>
                        <a:rPr sz="1100" spc="-235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u="sng" dirty="0">
                          <a:solidFill>
                            <a:srgbClr val="404040"/>
                          </a:solidFill>
                          <a:uFill>
                            <a:solidFill>
                              <a:srgbClr val="404040"/>
                            </a:solidFill>
                          </a:uFill>
                          <a:latin typeface="Calibri"/>
                          <a:cs typeface="Calibri"/>
                          <a:hlinkClick r:id="rId2"/>
                        </a:rPr>
                        <a:t>gob.mx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R="79375" algn="r">
                        <a:lnSpc>
                          <a:spcPct val="100000"/>
                        </a:lnSpc>
                        <a:spcBef>
                          <a:spcPts val="955"/>
                        </a:spcBef>
                      </a:pPr>
                      <a:r>
                        <a:rPr sz="1200" spc="-5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(99</a:t>
                      </a:r>
                      <a:r>
                        <a:rPr sz="1200" spc="5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3</a:t>
                      </a:r>
                      <a:r>
                        <a:rPr sz="1200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)</a:t>
                      </a:r>
                      <a:r>
                        <a:rPr sz="1200" spc="-60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3-14-80-72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F0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6617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50" dirty="0">
                        <a:latin typeface="Times New Roman"/>
                        <a:cs typeface="Times New Roman"/>
                      </a:endParaRPr>
                    </a:p>
                    <a:p>
                      <a:pPr marL="852805" marR="364490" indent="-552450">
                        <a:lnSpc>
                          <a:spcPct val="100000"/>
                        </a:lnSpc>
                      </a:pPr>
                      <a:r>
                        <a:rPr sz="1200" spc="-5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Lic</a:t>
                      </a:r>
                      <a:r>
                        <a:rPr sz="1200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.</a:t>
                      </a:r>
                      <a:r>
                        <a:rPr sz="1200" spc="-45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5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D</a:t>
                      </a:r>
                      <a:r>
                        <a:rPr sz="1200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200" spc="10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sz="1200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iel</a:t>
                      </a:r>
                      <a:r>
                        <a:rPr sz="1200" spc="-60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1200" spc="5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sz="1200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ri</a:t>
                      </a:r>
                      <a:r>
                        <a:rPr sz="1200" spc="5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q</a:t>
                      </a:r>
                      <a:r>
                        <a:rPr sz="1200" spc="-10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u</a:t>
                      </a:r>
                      <a:r>
                        <a:rPr sz="1200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1200" spc="-75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Le</a:t>
                      </a:r>
                      <a:r>
                        <a:rPr sz="1200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ón  </a:t>
                      </a:r>
                      <a:r>
                        <a:rPr sz="1200" spc="-5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Flores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169545" marR="130175" indent="-3175" algn="ctr">
                        <a:lnSpc>
                          <a:spcPct val="100000"/>
                        </a:lnSpc>
                      </a:pPr>
                      <a:r>
                        <a:rPr sz="1200" spc="-10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Subdirector </a:t>
                      </a:r>
                      <a:r>
                        <a:rPr sz="1200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de </a:t>
                      </a:r>
                      <a:r>
                        <a:rPr sz="1200" spc="5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Desar</a:t>
                      </a:r>
                      <a:r>
                        <a:rPr sz="1200" spc="-15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sz="1200" spc="-5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sz="1200" spc="-10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l</a:t>
                      </a:r>
                      <a:r>
                        <a:rPr sz="1200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lo</a:t>
                      </a:r>
                      <a:r>
                        <a:rPr sz="1200" spc="-90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1200" spc="-20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c</a:t>
                      </a:r>
                      <a:r>
                        <a:rPr sz="1200" spc="-10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onó</a:t>
                      </a:r>
                      <a:r>
                        <a:rPr sz="1200" spc="-15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mi</a:t>
                      </a:r>
                      <a:r>
                        <a:rPr sz="1200" spc="-20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c</a:t>
                      </a:r>
                      <a:r>
                        <a:rPr sz="1200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o  y</a:t>
                      </a:r>
                      <a:r>
                        <a:rPr sz="1200" spc="-35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5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Emprendimiento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857885" marR="361950" indent="-600710">
                        <a:lnSpc>
                          <a:spcPct val="100000"/>
                        </a:lnSpc>
                        <a:spcBef>
                          <a:spcPts val="1050"/>
                        </a:spcBef>
                      </a:pPr>
                      <a:r>
                        <a:rPr sz="1200" u="sng" spc="-10" dirty="0">
                          <a:solidFill>
                            <a:srgbClr val="404040"/>
                          </a:solidFill>
                          <a:uFill>
                            <a:solidFill>
                              <a:srgbClr val="404040"/>
                            </a:solidFill>
                          </a:uFill>
                          <a:latin typeface="Calibri"/>
                          <a:cs typeface="Calibri"/>
                          <a:hlinkClick r:id="rId3"/>
                        </a:rPr>
                        <a:t>daniel.leon@villahermosa. </a:t>
                      </a:r>
                      <a:r>
                        <a:rPr sz="1200" spc="-260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u="sng" spc="-15" dirty="0">
                          <a:solidFill>
                            <a:srgbClr val="404040"/>
                          </a:solidFill>
                          <a:uFill>
                            <a:solidFill>
                              <a:srgbClr val="404040"/>
                            </a:solidFill>
                          </a:uFill>
                          <a:latin typeface="Calibri"/>
                          <a:cs typeface="Calibri"/>
                          <a:hlinkClick r:id="rId3"/>
                        </a:rPr>
                        <a:t>gob.mx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 marR="102235" algn="r">
                        <a:lnSpc>
                          <a:spcPct val="100000"/>
                        </a:lnSpc>
                        <a:spcBef>
                          <a:spcPts val="1050"/>
                        </a:spcBef>
                      </a:pPr>
                      <a:r>
                        <a:rPr sz="1200" spc="-5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(99</a:t>
                      </a:r>
                      <a:r>
                        <a:rPr sz="1200" spc="5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3</a:t>
                      </a:r>
                      <a:r>
                        <a:rPr sz="1200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)</a:t>
                      </a:r>
                      <a:r>
                        <a:rPr sz="1200" spc="-60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3-14-80-72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4" name="object 4"/>
          <p:cNvGrpSpPr/>
          <p:nvPr/>
        </p:nvGrpSpPr>
        <p:grpSpPr>
          <a:xfrm>
            <a:off x="489204" y="2208276"/>
            <a:ext cx="876300" cy="1059180"/>
            <a:chOff x="489204" y="2208276"/>
            <a:chExt cx="876300" cy="1059180"/>
          </a:xfrm>
        </p:grpSpPr>
        <p:pic>
          <p:nvPicPr>
            <p:cNvPr id="5" name="object 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12064" y="2267712"/>
              <a:ext cx="758952" cy="911351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89204" y="2208276"/>
              <a:ext cx="876300" cy="1059179"/>
            </a:xfrm>
            <a:prstGeom prst="rect">
              <a:avLst/>
            </a:prstGeom>
          </p:spPr>
        </p:pic>
      </p:grpSp>
      <p:grpSp>
        <p:nvGrpSpPr>
          <p:cNvPr id="7" name="object 7"/>
          <p:cNvGrpSpPr/>
          <p:nvPr/>
        </p:nvGrpSpPr>
        <p:grpSpPr>
          <a:xfrm>
            <a:off x="489204" y="3313176"/>
            <a:ext cx="876300" cy="1059180"/>
            <a:chOff x="489204" y="3313176"/>
            <a:chExt cx="876300" cy="1059180"/>
          </a:xfrm>
        </p:grpSpPr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69976" y="3401568"/>
              <a:ext cx="758952" cy="911352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89204" y="3313176"/>
              <a:ext cx="876300" cy="1059180"/>
            </a:xfrm>
            <a:prstGeom prst="rect">
              <a:avLst/>
            </a:prstGeom>
          </p:spPr>
        </p:pic>
      </p:grpSp>
      <p:grpSp>
        <p:nvGrpSpPr>
          <p:cNvPr id="10" name="object 10"/>
          <p:cNvGrpSpPr/>
          <p:nvPr/>
        </p:nvGrpSpPr>
        <p:grpSpPr>
          <a:xfrm>
            <a:off x="527304" y="4550664"/>
            <a:ext cx="798830" cy="963294"/>
            <a:chOff x="527304" y="4550664"/>
            <a:chExt cx="798830" cy="963294"/>
          </a:xfrm>
        </p:grpSpPr>
        <p:pic>
          <p:nvPicPr>
            <p:cNvPr id="11" name="object 11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57784" y="4558284"/>
              <a:ext cx="760476" cy="911351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62356" y="4599432"/>
              <a:ext cx="758951" cy="911352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527304" y="4550664"/>
              <a:ext cx="798576" cy="963168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112511" y="454278"/>
            <a:ext cx="3623310" cy="4654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86510">
              <a:lnSpc>
                <a:spcPts val="1610"/>
              </a:lnSpc>
              <a:spcBef>
                <a:spcPts val="105"/>
              </a:spcBef>
            </a:pPr>
            <a:r>
              <a:rPr sz="1400" b="1" spc="-10" dirty="0">
                <a:solidFill>
                  <a:srgbClr val="B0272C"/>
                </a:solidFill>
                <a:latin typeface="Calibri"/>
                <a:cs typeface="Calibri"/>
              </a:rPr>
              <a:t>D</a:t>
            </a:r>
            <a:r>
              <a:rPr sz="1400" b="1" spc="-15" dirty="0">
                <a:solidFill>
                  <a:srgbClr val="B0272C"/>
                </a:solidFill>
                <a:latin typeface="Calibri"/>
                <a:cs typeface="Calibri"/>
              </a:rPr>
              <a:t>I</a:t>
            </a:r>
            <a:r>
              <a:rPr sz="1400" b="1" spc="-10" dirty="0">
                <a:solidFill>
                  <a:srgbClr val="B0272C"/>
                </a:solidFill>
                <a:latin typeface="Calibri"/>
                <a:cs typeface="Calibri"/>
              </a:rPr>
              <a:t>R</a:t>
            </a:r>
            <a:r>
              <a:rPr sz="1400" b="1" spc="-40" dirty="0">
                <a:solidFill>
                  <a:srgbClr val="B0272C"/>
                </a:solidFill>
                <a:latin typeface="Calibri"/>
                <a:cs typeface="Calibri"/>
              </a:rPr>
              <a:t>E</a:t>
            </a:r>
            <a:r>
              <a:rPr sz="1400" b="1" spc="-5" dirty="0">
                <a:solidFill>
                  <a:srgbClr val="B0272C"/>
                </a:solidFill>
                <a:latin typeface="Calibri"/>
                <a:cs typeface="Calibri"/>
              </a:rPr>
              <a:t>C</a:t>
            </a:r>
            <a:r>
              <a:rPr sz="1400" b="1" spc="-50" dirty="0">
                <a:solidFill>
                  <a:srgbClr val="B0272C"/>
                </a:solidFill>
                <a:latin typeface="Calibri"/>
                <a:cs typeface="Calibri"/>
              </a:rPr>
              <a:t>T</a:t>
            </a:r>
            <a:r>
              <a:rPr sz="1400" b="1" spc="-15" dirty="0">
                <a:solidFill>
                  <a:srgbClr val="B0272C"/>
                </a:solidFill>
                <a:latin typeface="Calibri"/>
                <a:cs typeface="Calibri"/>
              </a:rPr>
              <a:t>O</a:t>
            </a:r>
            <a:r>
              <a:rPr sz="1400" b="1" spc="-10" dirty="0">
                <a:solidFill>
                  <a:srgbClr val="B0272C"/>
                </a:solidFill>
                <a:latin typeface="Calibri"/>
                <a:cs typeface="Calibri"/>
              </a:rPr>
              <a:t>R</a:t>
            </a:r>
            <a:r>
              <a:rPr sz="1400" b="1" spc="-15" dirty="0">
                <a:solidFill>
                  <a:srgbClr val="B0272C"/>
                </a:solidFill>
                <a:latin typeface="Calibri"/>
                <a:cs typeface="Calibri"/>
              </a:rPr>
              <a:t>I</a:t>
            </a:r>
            <a:r>
              <a:rPr sz="1400" b="1" dirty="0">
                <a:solidFill>
                  <a:srgbClr val="B0272C"/>
                </a:solidFill>
                <a:latin typeface="Calibri"/>
                <a:cs typeface="Calibri"/>
              </a:rPr>
              <a:t>O</a:t>
            </a:r>
            <a:r>
              <a:rPr sz="1400" b="1" spc="-70" dirty="0">
                <a:solidFill>
                  <a:srgbClr val="B0272C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B0272C"/>
                </a:solidFill>
                <a:latin typeface="Calibri"/>
                <a:cs typeface="Calibri"/>
              </a:rPr>
              <a:t>DE</a:t>
            </a:r>
            <a:r>
              <a:rPr sz="1400" b="1" spc="-30" dirty="0">
                <a:solidFill>
                  <a:srgbClr val="B0272C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B0272C"/>
                </a:solidFill>
                <a:latin typeface="Calibri"/>
                <a:cs typeface="Calibri"/>
              </a:rPr>
              <a:t>FUNCI</a:t>
            </a:r>
            <a:r>
              <a:rPr sz="1400" b="1" spc="-10" dirty="0">
                <a:solidFill>
                  <a:srgbClr val="B0272C"/>
                </a:solidFill>
                <a:latin typeface="Calibri"/>
                <a:cs typeface="Calibri"/>
              </a:rPr>
              <a:t>O</a:t>
            </a:r>
            <a:r>
              <a:rPr sz="1400" b="1" dirty="0">
                <a:solidFill>
                  <a:srgbClr val="B0272C"/>
                </a:solidFill>
                <a:latin typeface="Calibri"/>
                <a:cs typeface="Calibri"/>
              </a:rPr>
              <a:t>NARIOS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ts val="1850"/>
              </a:lnSpc>
            </a:pPr>
            <a:r>
              <a:rPr sz="1600" spc="-20" dirty="0">
                <a:solidFill>
                  <a:srgbClr val="575757"/>
                </a:solidFill>
                <a:latin typeface="Calibri"/>
                <a:cs typeface="Calibri"/>
              </a:rPr>
              <a:t>Dirección</a:t>
            </a:r>
            <a:r>
              <a:rPr sz="1600" spc="45" dirty="0">
                <a:solidFill>
                  <a:srgbClr val="575757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575757"/>
                </a:solidFill>
                <a:latin typeface="Calibri"/>
                <a:cs typeface="Calibri"/>
              </a:rPr>
              <a:t>de</a:t>
            </a:r>
            <a:r>
              <a:rPr sz="1600" spc="-15" dirty="0">
                <a:solidFill>
                  <a:srgbClr val="575757"/>
                </a:solidFill>
                <a:latin typeface="Calibri"/>
                <a:cs typeface="Calibri"/>
              </a:rPr>
              <a:t> </a:t>
            </a:r>
            <a:r>
              <a:rPr sz="1600" spc="-25" dirty="0">
                <a:solidFill>
                  <a:srgbClr val="575757"/>
                </a:solidFill>
                <a:latin typeface="Calibri"/>
                <a:cs typeface="Calibri"/>
              </a:rPr>
              <a:t>Fomento</a:t>
            </a:r>
            <a:r>
              <a:rPr sz="1600" spc="20" dirty="0">
                <a:solidFill>
                  <a:srgbClr val="575757"/>
                </a:solidFill>
                <a:latin typeface="Calibri"/>
                <a:cs typeface="Calibri"/>
              </a:rPr>
              <a:t> </a:t>
            </a:r>
            <a:r>
              <a:rPr sz="1600" spc="-25" dirty="0">
                <a:solidFill>
                  <a:srgbClr val="575757"/>
                </a:solidFill>
                <a:latin typeface="Calibri"/>
                <a:cs typeface="Calibri"/>
              </a:rPr>
              <a:t>Económico</a:t>
            </a:r>
            <a:r>
              <a:rPr sz="1600" spc="15" dirty="0">
                <a:solidFill>
                  <a:srgbClr val="575757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575757"/>
                </a:solidFill>
                <a:latin typeface="Calibri"/>
                <a:cs typeface="Calibri"/>
              </a:rPr>
              <a:t>y</a:t>
            </a:r>
            <a:r>
              <a:rPr sz="1600" spc="5" dirty="0">
                <a:solidFill>
                  <a:srgbClr val="575757"/>
                </a:solidFill>
                <a:latin typeface="Calibri"/>
                <a:cs typeface="Calibri"/>
              </a:rPr>
              <a:t> </a:t>
            </a:r>
            <a:r>
              <a:rPr sz="1600" spc="-40" dirty="0">
                <a:solidFill>
                  <a:srgbClr val="575757"/>
                </a:solidFill>
                <a:latin typeface="Calibri"/>
                <a:cs typeface="Calibri"/>
              </a:rPr>
              <a:t>Turismo</a:t>
            </a:r>
            <a:endParaRPr sz="1600">
              <a:latin typeface="Calibri"/>
              <a:cs typeface="Calibri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482473" y="1495628"/>
          <a:ext cx="8276588" cy="406785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490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012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909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87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477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2819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332105">
                        <a:lnSpc>
                          <a:spcPct val="100000"/>
                        </a:lnSpc>
                      </a:pPr>
                      <a:r>
                        <a:rPr sz="1200" spc="-1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Fotografía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2540" marB="0"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B0272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R="14604" algn="ctr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sz="1200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sz="120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mb</a:t>
                      </a:r>
                      <a:r>
                        <a:rPr sz="1200" spc="-1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sz="120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1200" spc="-7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del</a:t>
                      </a:r>
                      <a:r>
                        <a:rPr sz="1200" spc="-4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F</a:t>
                      </a:r>
                      <a:r>
                        <a:rPr sz="1200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un</a:t>
                      </a:r>
                      <a:r>
                        <a:rPr sz="120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cio</a:t>
                      </a:r>
                      <a:r>
                        <a:rPr sz="1200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sz="120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ario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2540" marB="0"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B0272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16510" algn="ctr">
                        <a:lnSpc>
                          <a:spcPct val="100000"/>
                        </a:lnSpc>
                      </a:pPr>
                      <a:r>
                        <a:rPr sz="1200" spc="-1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Cargo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2540" marB="0"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B0272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528955">
                        <a:lnSpc>
                          <a:spcPct val="100000"/>
                        </a:lnSpc>
                      </a:pPr>
                      <a:r>
                        <a:rPr sz="1200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Co</a:t>
                      </a:r>
                      <a:r>
                        <a:rPr sz="120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rreo</a:t>
                      </a:r>
                      <a:r>
                        <a:rPr sz="1200" spc="-5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</a:t>
                      </a:r>
                      <a:r>
                        <a:rPr sz="1200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sz="1200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</a:t>
                      </a:r>
                      <a:r>
                        <a:rPr sz="120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ti</a:t>
                      </a:r>
                      <a:r>
                        <a:rPr sz="1200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sz="1200" spc="-2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u</a:t>
                      </a:r>
                      <a:r>
                        <a:rPr sz="1200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</a:t>
                      </a:r>
                      <a:r>
                        <a:rPr sz="120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</a:t>
                      </a:r>
                      <a:r>
                        <a:rPr sz="1200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on</a:t>
                      </a:r>
                      <a:r>
                        <a:rPr sz="120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al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2540" marB="0"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B0272C"/>
                    </a:solidFill>
                  </a:tcPr>
                </a:tc>
                <a:tc>
                  <a:txBody>
                    <a:bodyPr/>
                    <a:lstStyle/>
                    <a:p>
                      <a:pPr marL="267335">
                        <a:lnSpc>
                          <a:spcPct val="100000"/>
                        </a:lnSpc>
                        <a:spcBef>
                          <a:spcPts val="890"/>
                        </a:spcBef>
                      </a:pPr>
                      <a:r>
                        <a:rPr sz="1200" spc="-1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sz="120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el</a:t>
                      </a:r>
                      <a:r>
                        <a:rPr sz="1200" spc="-1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é</a:t>
                      </a:r>
                      <a:r>
                        <a:rPr sz="1200" spc="-2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f</a:t>
                      </a:r>
                      <a:r>
                        <a:rPr sz="120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ono</a:t>
                      </a:r>
                      <a:r>
                        <a:rPr sz="1200" spc="-3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de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236854">
                        <a:lnSpc>
                          <a:spcPct val="100000"/>
                        </a:lnSpc>
                      </a:pPr>
                      <a:r>
                        <a:rPr sz="1200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sz="1200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f</a:t>
                      </a:r>
                      <a:r>
                        <a:rPr sz="120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</a:t>
                      </a:r>
                      <a:r>
                        <a:rPr sz="1200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</a:t>
                      </a:r>
                      <a:r>
                        <a:rPr sz="120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</a:t>
                      </a:r>
                      <a:r>
                        <a:rPr sz="1200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sz="120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200" spc="-5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y</a:t>
                      </a:r>
                      <a:r>
                        <a:rPr sz="1200" spc="-3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ext.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13030" marB="0"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B0272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207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28575">
                      <a:solidFill>
                        <a:srgbClr val="FFFFFF"/>
                      </a:solidFill>
                      <a:prstDash val="solid"/>
                    </a:lnT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R="12700" algn="ctr">
                        <a:lnSpc>
                          <a:spcPct val="100000"/>
                        </a:lnSpc>
                      </a:pPr>
                      <a:r>
                        <a:rPr sz="1200" spc="-5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Lic.</a:t>
                      </a:r>
                      <a:r>
                        <a:rPr sz="1200" spc="-50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5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Rodrigo</a:t>
                      </a:r>
                      <a:r>
                        <a:rPr sz="1200" spc="-40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Bastar</a:t>
                      </a:r>
                      <a:r>
                        <a:rPr sz="1200" spc="-65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5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Acosta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T w="28575">
                      <a:solidFill>
                        <a:srgbClr val="FFFFFF"/>
                      </a:solidFill>
                      <a:prstDash val="solid"/>
                    </a:lnT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496570" marR="180975" indent="-287020">
                        <a:lnSpc>
                          <a:spcPct val="100000"/>
                        </a:lnSpc>
                        <a:spcBef>
                          <a:spcPts val="785"/>
                        </a:spcBef>
                      </a:pPr>
                      <a:r>
                        <a:rPr sz="1200" spc="5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D</a:t>
                      </a:r>
                      <a:r>
                        <a:rPr sz="1200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1200" spc="5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p</a:t>
                      </a:r>
                      <a:r>
                        <a:rPr sz="1200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ar</a:t>
                      </a:r>
                      <a:r>
                        <a:rPr sz="1200" spc="5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sz="1200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ame</a:t>
                      </a:r>
                      <a:r>
                        <a:rPr sz="1200" spc="-20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nt</a:t>
                      </a:r>
                      <a:r>
                        <a:rPr sz="1200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sz="1200" spc="-55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de  MiPyMe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T w="28575">
                      <a:solidFill>
                        <a:srgbClr val="FFFFFF"/>
                      </a:solidFill>
                      <a:prstDash val="solid"/>
                    </a:lnT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913130" marR="124460" indent="-690880">
                        <a:lnSpc>
                          <a:spcPct val="100000"/>
                        </a:lnSpc>
                        <a:spcBef>
                          <a:spcPts val="890"/>
                        </a:spcBef>
                      </a:pPr>
                      <a:r>
                        <a:rPr sz="1200" u="sng" spc="-10" dirty="0">
                          <a:solidFill>
                            <a:srgbClr val="404040"/>
                          </a:solidFill>
                          <a:uFill>
                            <a:solidFill>
                              <a:srgbClr val="404040"/>
                            </a:solidFill>
                          </a:uFill>
                          <a:latin typeface="Calibri"/>
                          <a:cs typeface="Calibri"/>
                        </a:rPr>
                        <a:t>rodrigo.bastar@villahermosa. </a:t>
                      </a:r>
                      <a:r>
                        <a:rPr sz="1200" spc="-260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u="sng" spc="-15" dirty="0">
                          <a:solidFill>
                            <a:srgbClr val="404040"/>
                          </a:solidFill>
                          <a:uFill>
                            <a:solidFill>
                              <a:srgbClr val="404040"/>
                            </a:solidFill>
                          </a:uFill>
                          <a:latin typeface="Calibri"/>
                          <a:cs typeface="Calibri"/>
                        </a:rPr>
                        <a:t>gob.mx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T w="28575">
                      <a:solidFill>
                        <a:srgbClr val="FFFFFF"/>
                      </a:solidFill>
                      <a:prstDash val="solid"/>
                    </a:lnT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620" algn="ctr">
                        <a:lnSpc>
                          <a:spcPct val="100000"/>
                        </a:lnSpc>
                        <a:spcBef>
                          <a:spcPts val="890"/>
                        </a:spcBef>
                      </a:pPr>
                      <a:r>
                        <a:rPr sz="1200" spc="-5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(99</a:t>
                      </a:r>
                      <a:r>
                        <a:rPr sz="1200" spc="5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3</a:t>
                      </a:r>
                      <a:r>
                        <a:rPr sz="1200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)</a:t>
                      </a:r>
                      <a:r>
                        <a:rPr sz="1200" spc="-45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5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3</a:t>
                      </a:r>
                      <a:r>
                        <a:rPr sz="1200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-14-80-72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T w="28575">
                      <a:solidFill>
                        <a:srgbClr val="FFFFFF"/>
                      </a:solidFill>
                      <a:prstDash val="solid"/>
                    </a:lnT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299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3495" algn="ctr">
                        <a:lnSpc>
                          <a:spcPct val="100000"/>
                        </a:lnSpc>
                        <a:spcBef>
                          <a:spcPts val="990"/>
                        </a:spcBef>
                      </a:pPr>
                      <a:r>
                        <a:rPr sz="1200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De</a:t>
                      </a:r>
                      <a:r>
                        <a:rPr sz="1200" spc="5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p</a:t>
                      </a:r>
                      <a:r>
                        <a:rPr sz="1200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200" spc="-10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rt</a:t>
                      </a:r>
                      <a:r>
                        <a:rPr sz="1200" spc="-15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200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m</a:t>
                      </a:r>
                      <a:r>
                        <a:rPr sz="1200" spc="-10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ent</a:t>
                      </a:r>
                      <a:r>
                        <a:rPr sz="1200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sz="1200" spc="-40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5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de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0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840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6510" algn="ctr">
                        <a:lnSpc>
                          <a:spcPts val="1310"/>
                        </a:lnSpc>
                      </a:pPr>
                      <a:r>
                        <a:rPr sz="1200" spc="-5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Lic</a:t>
                      </a:r>
                      <a:r>
                        <a:rPr sz="1200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.</a:t>
                      </a:r>
                      <a:r>
                        <a:rPr sz="1200" spc="-25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Yu</a:t>
                      </a:r>
                      <a:r>
                        <a:rPr sz="1200" spc="-15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li</a:t>
                      </a:r>
                      <a:r>
                        <a:rPr sz="1200" spc="-10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d</a:t>
                      </a:r>
                      <a:r>
                        <a:rPr sz="1200" spc="-15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ia</a:t>
                      </a:r>
                      <a:r>
                        <a:rPr sz="1200" spc="-10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sz="1200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200" spc="-70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Me</a:t>
                      </a:r>
                      <a:r>
                        <a:rPr sz="1200" spc="5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sz="1200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200" spc="-30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Jiménez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22225" algn="ctr">
                        <a:lnSpc>
                          <a:spcPts val="1210"/>
                        </a:lnSpc>
                      </a:pPr>
                      <a:r>
                        <a:rPr sz="1200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Empleabilidad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ts val="1310"/>
                        </a:lnSpc>
                      </a:pPr>
                      <a:r>
                        <a:rPr sz="1200" u="sng" spc="-10" dirty="0">
                          <a:solidFill>
                            <a:srgbClr val="404040"/>
                          </a:solidFill>
                          <a:uFill>
                            <a:solidFill>
                              <a:srgbClr val="404040"/>
                            </a:solidFill>
                          </a:uFill>
                          <a:latin typeface="Calibri"/>
                          <a:cs typeface="Calibri"/>
                        </a:rPr>
                        <a:t>yulidiana.mena@villahermosa.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84455" algn="ctr">
                        <a:lnSpc>
                          <a:spcPct val="100000"/>
                        </a:lnSpc>
                      </a:pPr>
                      <a:r>
                        <a:rPr sz="1200" u="sng" spc="-15" dirty="0">
                          <a:solidFill>
                            <a:srgbClr val="404040"/>
                          </a:solidFill>
                          <a:uFill>
                            <a:solidFill>
                              <a:srgbClr val="404040"/>
                            </a:solidFill>
                          </a:uFill>
                          <a:latin typeface="Calibri"/>
                          <a:cs typeface="Calibri"/>
                        </a:rPr>
                        <a:t>gob.mx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ts val="1310"/>
                        </a:lnSpc>
                      </a:pPr>
                      <a:r>
                        <a:rPr sz="1200" spc="-5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(99</a:t>
                      </a:r>
                      <a:r>
                        <a:rPr sz="1200" spc="5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3</a:t>
                      </a:r>
                      <a:r>
                        <a:rPr sz="1200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)</a:t>
                      </a:r>
                      <a:r>
                        <a:rPr sz="1200" spc="-60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3-14</a:t>
                      </a:r>
                      <a:r>
                        <a:rPr sz="1200" spc="5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-</a:t>
                      </a:r>
                      <a:r>
                        <a:rPr sz="1200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80-72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F0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6620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750">
                        <a:latin typeface="Times New Roman"/>
                        <a:cs typeface="Times New Roman"/>
                      </a:endParaRPr>
                    </a:p>
                    <a:p>
                      <a:pPr marR="11430" algn="ctr">
                        <a:lnSpc>
                          <a:spcPct val="100000"/>
                        </a:lnSpc>
                      </a:pPr>
                      <a:r>
                        <a:rPr sz="1200" spc="-5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Lic.</a:t>
                      </a:r>
                      <a:r>
                        <a:rPr sz="1200" spc="-35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Paulo</a:t>
                      </a:r>
                      <a:r>
                        <a:rPr sz="1200" spc="-65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Cesar</a:t>
                      </a:r>
                      <a:r>
                        <a:rPr sz="1200" spc="-20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Coba</a:t>
                      </a:r>
                      <a:r>
                        <a:rPr sz="1200" spc="-30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5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Reyes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209550" marR="180975" algn="ctr">
                        <a:lnSpc>
                          <a:spcPct val="100000"/>
                        </a:lnSpc>
                      </a:pPr>
                      <a:r>
                        <a:rPr sz="1200" spc="5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D</a:t>
                      </a:r>
                      <a:r>
                        <a:rPr sz="1200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1200" spc="5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p</a:t>
                      </a:r>
                      <a:r>
                        <a:rPr sz="1200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ar</a:t>
                      </a:r>
                      <a:r>
                        <a:rPr sz="1200" spc="5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sz="1200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ame</a:t>
                      </a:r>
                      <a:r>
                        <a:rPr sz="1200" spc="-20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nt</a:t>
                      </a:r>
                      <a:r>
                        <a:rPr sz="1200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sz="1200" spc="-55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de  Atracción de </a:t>
                      </a:r>
                      <a:r>
                        <a:rPr sz="1200" spc="5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Inversión y </a:t>
                      </a:r>
                      <a:r>
                        <a:rPr sz="1200" spc="5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Comercialización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5715" marB="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917575" marR="110489" indent="-728980">
                        <a:lnSpc>
                          <a:spcPct val="100000"/>
                        </a:lnSpc>
                        <a:spcBef>
                          <a:spcPts val="840"/>
                        </a:spcBef>
                      </a:pPr>
                      <a:r>
                        <a:rPr sz="1150" u="sng" spc="-10" dirty="0">
                          <a:solidFill>
                            <a:srgbClr val="404040"/>
                          </a:solidFill>
                          <a:uFill>
                            <a:solidFill>
                              <a:srgbClr val="404040"/>
                            </a:solidFill>
                          </a:uFill>
                          <a:latin typeface="Calibri"/>
                          <a:cs typeface="Calibri"/>
                        </a:rPr>
                        <a:t>paulocesar.coba@villahermosa. </a:t>
                      </a:r>
                      <a:r>
                        <a:rPr sz="1150" spc="-245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50" u="sng" dirty="0">
                          <a:solidFill>
                            <a:srgbClr val="404040"/>
                          </a:solidFill>
                          <a:uFill>
                            <a:solidFill>
                              <a:srgbClr val="404040"/>
                            </a:solidFill>
                          </a:uFill>
                          <a:latin typeface="Calibri"/>
                          <a:cs typeface="Calibri"/>
                        </a:rPr>
                        <a:t>gob.mx</a:t>
                      </a:r>
                      <a:endParaRPr sz="115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750">
                        <a:latin typeface="Times New Roman"/>
                        <a:cs typeface="Times New Roman"/>
                      </a:endParaRPr>
                    </a:p>
                    <a:p>
                      <a:pPr marL="8255" algn="ctr">
                        <a:lnSpc>
                          <a:spcPct val="100000"/>
                        </a:lnSpc>
                      </a:pPr>
                      <a:r>
                        <a:rPr sz="1200" spc="-5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(99</a:t>
                      </a:r>
                      <a:r>
                        <a:rPr sz="1200" spc="5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3</a:t>
                      </a:r>
                      <a:r>
                        <a:rPr sz="1200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)</a:t>
                      </a:r>
                      <a:r>
                        <a:rPr sz="1200" spc="-60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3-14</a:t>
                      </a:r>
                      <a:r>
                        <a:rPr sz="1200" spc="5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-</a:t>
                      </a:r>
                      <a:r>
                        <a:rPr sz="1200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80-72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pSp>
        <p:nvGrpSpPr>
          <p:cNvPr id="4" name="object 4"/>
          <p:cNvGrpSpPr/>
          <p:nvPr/>
        </p:nvGrpSpPr>
        <p:grpSpPr>
          <a:xfrm>
            <a:off x="731519" y="2279904"/>
            <a:ext cx="797560" cy="963294"/>
            <a:chOff x="731519" y="2279904"/>
            <a:chExt cx="797560" cy="963294"/>
          </a:xfrm>
        </p:grpSpPr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57427" y="2331720"/>
              <a:ext cx="760476" cy="909827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31519" y="2279904"/>
              <a:ext cx="797052" cy="963168"/>
            </a:xfrm>
            <a:prstGeom prst="rect">
              <a:avLst/>
            </a:prstGeom>
          </p:spPr>
        </p:pic>
      </p:grpSp>
      <p:grpSp>
        <p:nvGrpSpPr>
          <p:cNvPr id="7" name="object 7"/>
          <p:cNvGrpSpPr/>
          <p:nvPr/>
        </p:nvGrpSpPr>
        <p:grpSpPr>
          <a:xfrm>
            <a:off x="685800" y="3346703"/>
            <a:ext cx="797560" cy="963294"/>
            <a:chOff x="685800" y="3346703"/>
            <a:chExt cx="797560" cy="963294"/>
          </a:xfrm>
        </p:grpSpPr>
        <p:pic>
          <p:nvPicPr>
            <p:cNvPr id="8" name="object 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99516" y="3390899"/>
              <a:ext cx="760476" cy="911351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85800" y="3346703"/>
              <a:ext cx="797051" cy="963168"/>
            </a:xfrm>
            <a:prstGeom prst="rect">
              <a:avLst/>
            </a:prstGeom>
          </p:spPr>
        </p:pic>
      </p:grpSp>
      <p:grpSp>
        <p:nvGrpSpPr>
          <p:cNvPr id="10" name="object 10"/>
          <p:cNvGrpSpPr/>
          <p:nvPr/>
        </p:nvGrpSpPr>
        <p:grpSpPr>
          <a:xfrm>
            <a:off x="720851" y="4495800"/>
            <a:ext cx="797560" cy="931544"/>
            <a:chOff x="720851" y="4495800"/>
            <a:chExt cx="797560" cy="931544"/>
          </a:xfrm>
        </p:grpSpPr>
        <p:pic>
          <p:nvPicPr>
            <p:cNvPr id="11" name="object 11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34567" y="4497323"/>
              <a:ext cx="760476" cy="911351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720851" y="4495800"/>
              <a:ext cx="797052" cy="931163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112511" y="454278"/>
            <a:ext cx="3623310" cy="4654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86510">
              <a:lnSpc>
                <a:spcPts val="1610"/>
              </a:lnSpc>
              <a:spcBef>
                <a:spcPts val="105"/>
              </a:spcBef>
            </a:pPr>
            <a:r>
              <a:rPr sz="1400" b="1" spc="-10" dirty="0">
                <a:solidFill>
                  <a:srgbClr val="B0272C"/>
                </a:solidFill>
                <a:latin typeface="Calibri"/>
                <a:cs typeface="Calibri"/>
              </a:rPr>
              <a:t>D</a:t>
            </a:r>
            <a:r>
              <a:rPr sz="1400" b="1" spc="-15" dirty="0">
                <a:solidFill>
                  <a:srgbClr val="B0272C"/>
                </a:solidFill>
                <a:latin typeface="Calibri"/>
                <a:cs typeface="Calibri"/>
              </a:rPr>
              <a:t>I</a:t>
            </a:r>
            <a:r>
              <a:rPr sz="1400" b="1" spc="-10" dirty="0">
                <a:solidFill>
                  <a:srgbClr val="B0272C"/>
                </a:solidFill>
                <a:latin typeface="Calibri"/>
                <a:cs typeface="Calibri"/>
              </a:rPr>
              <a:t>R</a:t>
            </a:r>
            <a:r>
              <a:rPr sz="1400" b="1" spc="-40" dirty="0">
                <a:solidFill>
                  <a:srgbClr val="B0272C"/>
                </a:solidFill>
                <a:latin typeface="Calibri"/>
                <a:cs typeface="Calibri"/>
              </a:rPr>
              <a:t>E</a:t>
            </a:r>
            <a:r>
              <a:rPr sz="1400" b="1" spc="-5" dirty="0">
                <a:solidFill>
                  <a:srgbClr val="B0272C"/>
                </a:solidFill>
                <a:latin typeface="Calibri"/>
                <a:cs typeface="Calibri"/>
              </a:rPr>
              <a:t>C</a:t>
            </a:r>
            <a:r>
              <a:rPr sz="1400" b="1" spc="-50" dirty="0">
                <a:solidFill>
                  <a:srgbClr val="B0272C"/>
                </a:solidFill>
                <a:latin typeface="Calibri"/>
                <a:cs typeface="Calibri"/>
              </a:rPr>
              <a:t>T</a:t>
            </a:r>
            <a:r>
              <a:rPr sz="1400" b="1" spc="-15" dirty="0">
                <a:solidFill>
                  <a:srgbClr val="B0272C"/>
                </a:solidFill>
                <a:latin typeface="Calibri"/>
                <a:cs typeface="Calibri"/>
              </a:rPr>
              <a:t>O</a:t>
            </a:r>
            <a:r>
              <a:rPr sz="1400" b="1" spc="-10" dirty="0">
                <a:solidFill>
                  <a:srgbClr val="B0272C"/>
                </a:solidFill>
                <a:latin typeface="Calibri"/>
                <a:cs typeface="Calibri"/>
              </a:rPr>
              <a:t>R</a:t>
            </a:r>
            <a:r>
              <a:rPr sz="1400" b="1" spc="-15" dirty="0">
                <a:solidFill>
                  <a:srgbClr val="B0272C"/>
                </a:solidFill>
                <a:latin typeface="Calibri"/>
                <a:cs typeface="Calibri"/>
              </a:rPr>
              <a:t>I</a:t>
            </a:r>
            <a:r>
              <a:rPr sz="1400" b="1" dirty="0">
                <a:solidFill>
                  <a:srgbClr val="B0272C"/>
                </a:solidFill>
                <a:latin typeface="Calibri"/>
                <a:cs typeface="Calibri"/>
              </a:rPr>
              <a:t>O</a:t>
            </a:r>
            <a:r>
              <a:rPr sz="1400" b="1" spc="-70" dirty="0">
                <a:solidFill>
                  <a:srgbClr val="B0272C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B0272C"/>
                </a:solidFill>
                <a:latin typeface="Calibri"/>
                <a:cs typeface="Calibri"/>
              </a:rPr>
              <a:t>DE</a:t>
            </a:r>
            <a:r>
              <a:rPr sz="1400" b="1" spc="-30" dirty="0">
                <a:solidFill>
                  <a:srgbClr val="B0272C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B0272C"/>
                </a:solidFill>
                <a:latin typeface="Calibri"/>
                <a:cs typeface="Calibri"/>
              </a:rPr>
              <a:t>FUNCI</a:t>
            </a:r>
            <a:r>
              <a:rPr sz="1400" b="1" spc="-10" dirty="0">
                <a:solidFill>
                  <a:srgbClr val="B0272C"/>
                </a:solidFill>
                <a:latin typeface="Calibri"/>
                <a:cs typeface="Calibri"/>
              </a:rPr>
              <a:t>O</a:t>
            </a:r>
            <a:r>
              <a:rPr sz="1400" b="1" dirty="0">
                <a:solidFill>
                  <a:srgbClr val="B0272C"/>
                </a:solidFill>
                <a:latin typeface="Calibri"/>
                <a:cs typeface="Calibri"/>
              </a:rPr>
              <a:t>NARIOS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ts val="1850"/>
              </a:lnSpc>
            </a:pPr>
            <a:r>
              <a:rPr sz="1600" spc="-20" dirty="0">
                <a:solidFill>
                  <a:srgbClr val="575757"/>
                </a:solidFill>
                <a:latin typeface="Calibri"/>
                <a:cs typeface="Calibri"/>
              </a:rPr>
              <a:t>Dirección</a:t>
            </a:r>
            <a:r>
              <a:rPr sz="1600" spc="45" dirty="0">
                <a:solidFill>
                  <a:srgbClr val="575757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575757"/>
                </a:solidFill>
                <a:latin typeface="Calibri"/>
                <a:cs typeface="Calibri"/>
              </a:rPr>
              <a:t>de</a:t>
            </a:r>
            <a:r>
              <a:rPr sz="1600" spc="-15" dirty="0">
                <a:solidFill>
                  <a:srgbClr val="575757"/>
                </a:solidFill>
                <a:latin typeface="Calibri"/>
                <a:cs typeface="Calibri"/>
              </a:rPr>
              <a:t> </a:t>
            </a:r>
            <a:r>
              <a:rPr sz="1600" spc="-25" dirty="0">
                <a:solidFill>
                  <a:srgbClr val="575757"/>
                </a:solidFill>
                <a:latin typeface="Calibri"/>
                <a:cs typeface="Calibri"/>
              </a:rPr>
              <a:t>Fomento</a:t>
            </a:r>
            <a:r>
              <a:rPr sz="1600" spc="20" dirty="0">
                <a:solidFill>
                  <a:srgbClr val="575757"/>
                </a:solidFill>
                <a:latin typeface="Calibri"/>
                <a:cs typeface="Calibri"/>
              </a:rPr>
              <a:t> </a:t>
            </a:r>
            <a:r>
              <a:rPr sz="1600" spc="-25" dirty="0">
                <a:solidFill>
                  <a:srgbClr val="575757"/>
                </a:solidFill>
                <a:latin typeface="Calibri"/>
                <a:cs typeface="Calibri"/>
              </a:rPr>
              <a:t>Económico</a:t>
            </a:r>
            <a:r>
              <a:rPr sz="1600" spc="15" dirty="0">
                <a:solidFill>
                  <a:srgbClr val="575757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575757"/>
                </a:solidFill>
                <a:latin typeface="Calibri"/>
                <a:cs typeface="Calibri"/>
              </a:rPr>
              <a:t>y</a:t>
            </a:r>
            <a:r>
              <a:rPr sz="1600" spc="5" dirty="0">
                <a:solidFill>
                  <a:srgbClr val="575757"/>
                </a:solidFill>
                <a:latin typeface="Calibri"/>
                <a:cs typeface="Calibri"/>
              </a:rPr>
              <a:t> </a:t>
            </a:r>
            <a:r>
              <a:rPr sz="1600" spc="-40" dirty="0">
                <a:solidFill>
                  <a:srgbClr val="575757"/>
                </a:solidFill>
                <a:latin typeface="Calibri"/>
                <a:cs typeface="Calibri"/>
              </a:rPr>
              <a:t>Turismo</a:t>
            </a:r>
            <a:endParaRPr sz="1600">
              <a:latin typeface="Calibri"/>
              <a:cs typeface="Calibri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5902185"/>
              </p:ext>
            </p:extLst>
          </p:nvPr>
        </p:nvGraphicFramePr>
        <p:xfrm>
          <a:off x="511911" y="1269060"/>
          <a:ext cx="8294370" cy="509786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722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684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633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983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9189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28192">
                <a:tc>
                  <a:txBody>
                    <a:bodyPr/>
                    <a:lstStyle/>
                    <a:p>
                      <a:pPr marR="1206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332105" marR="12065">
                        <a:lnSpc>
                          <a:spcPct val="100000"/>
                        </a:lnSpc>
                      </a:pPr>
                      <a:r>
                        <a:rPr sz="1200" spc="-1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Fotografía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905" marB="0"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B0272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sz="1200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sz="120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mb</a:t>
                      </a:r>
                      <a:r>
                        <a:rPr sz="1200" spc="-1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sz="120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1200" spc="-7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del</a:t>
                      </a:r>
                      <a:r>
                        <a:rPr sz="1200" spc="-4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F</a:t>
                      </a:r>
                      <a:r>
                        <a:rPr sz="1200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u</a:t>
                      </a:r>
                      <a:r>
                        <a:rPr sz="120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sz="1200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</a:t>
                      </a:r>
                      <a:r>
                        <a:rPr sz="120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io</a:t>
                      </a:r>
                      <a:r>
                        <a:rPr sz="1200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sz="120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ario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905" marB="0"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B0272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92075" algn="ctr">
                        <a:lnSpc>
                          <a:spcPct val="100000"/>
                        </a:lnSpc>
                      </a:pPr>
                      <a:r>
                        <a:rPr sz="1200" spc="-1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Cargo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905" marB="0"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B0272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578485">
                        <a:lnSpc>
                          <a:spcPct val="100000"/>
                        </a:lnSpc>
                      </a:pPr>
                      <a:r>
                        <a:rPr sz="1200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Co</a:t>
                      </a:r>
                      <a:r>
                        <a:rPr sz="120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rreo</a:t>
                      </a:r>
                      <a:r>
                        <a:rPr sz="1200" spc="-5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</a:t>
                      </a:r>
                      <a:r>
                        <a:rPr sz="1200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sz="1200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</a:t>
                      </a:r>
                      <a:r>
                        <a:rPr sz="120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ti</a:t>
                      </a:r>
                      <a:r>
                        <a:rPr sz="1200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sz="1200" spc="-2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u</a:t>
                      </a:r>
                      <a:r>
                        <a:rPr sz="1200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</a:t>
                      </a:r>
                      <a:r>
                        <a:rPr sz="120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</a:t>
                      </a:r>
                      <a:r>
                        <a:rPr sz="1200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on</a:t>
                      </a:r>
                      <a:r>
                        <a:rPr sz="120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al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905" marB="0"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B0272C"/>
                    </a:solidFill>
                  </a:tcPr>
                </a:tc>
                <a:tc>
                  <a:txBody>
                    <a:bodyPr/>
                    <a:lstStyle/>
                    <a:p>
                      <a:pPr marL="180975" marR="227965" indent="30480">
                        <a:lnSpc>
                          <a:spcPct val="100000"/>
                        </a:lnSpc>
                        <a:spcBef>
                          <a:spcPts val="890"/>
                        </a:spcBef>
                      </a:pPr>
                      <a:r>
                        <a:rPr sz="1200" spc="-10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sz="120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el</a:t>
                      </a:r>
                      <a:r>
                        <a:rPr sz="1200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é</a:t>
                      </a:r>
                      <a:r>
                        <a:rPr sz="1200" spc="-2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f</a:t>
                      </a:r>
                      <a:r>
                        <a:rPr sz="120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sz="1200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sz="120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sz="1200" spc="-3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de  </a:t>
                      </a:r>
                      <a:r>
                        <a:rPr sz="1200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sz="1200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f</a:t>
                      </a:r>
                      <a:r>
                        <a:rPr sz="120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</a:t>
                      </a:r>
                      <a:r>
                        <a:rPr sz="1200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</a:t>
                      </a:r>
                      <a:r>
                        <a:rPr sz="120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</a:t>
                      </a:r>
                      <a:r>
                        <a:rPr sz="1200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sz="120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200" spc="-5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y</a:t>
                      </a:r>
                      <a:r>
                        <a:rPr sz="1200" spc="-3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ext.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13030" marB="0"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B0272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1945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 marL="2094864" marR="233679" indent="-59944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lang="es-ES" sz="1200" spc="0" dirty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2094864" marR="233679" indent="-59944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spc="-5" dirty="0" err="1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Lic</a:t>
                      </a:r>
                      <a:r>
                        <a:rPr sz="1200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.</a:t>
                      </a:r>
                      <a:r>
                        <a:rPr sz="1200" spc="-35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lang="es-ES" sz="1200" spc="-35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Elizabeth Bocanegra López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T w="28575">
                      <a:solidFill>
                        <a:srgbClr val="FFFFFF"/>
                      </a:solidFill>
                      <a:prstDash val="solid"/>
                    </a:lnT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marL="234950" marR="128270" indent="635" algn="ctr">
                        <a:lnSpc>
                          <a:spcPct val="100000"/>
                        </a:lnSpc>
                      </a:pPr>
                      <a:r>
                        <a:rPr sz="1200" spc="-10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Subdirector</a:t>
                      </a:r>
                      <a:r>
                        <a:rPr lang="es-ES" sz="1200" spc="-10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200" spc="-10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de </a:t>
                      </a:r>
                      <a:r>
                        <a:rPr sz="1200" spc="5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Promoción, Operación </a:t>
                      </a:r>
                      <a:r>
                        <a:rPr sz="1200" spc="-260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y</a:t>
                      </a:r>
                      <a:r>
                        <a:rPr sz="1200" spc="-25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Desarrollo</a:t>
                      </a:r>
                      <a:r>
                        <a:rPr sz="1200" spc="-30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Turístico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T w="28575">
                      <a:solidFill>
                        <a:srgbClr val="FFFFFF"/>
                      </a:solidFill>
                      <a:prstDash val="solid"/>
                    </a:lnT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 marL="937260" marR="114300" indent="-806450" algn="ctr">
                        <a:lnSpc>
                          <a:spcPct val="100000"/>
                        </a:lnSpc>
                      </a:pPr>
                      <a:r>
                        <a:rPr lang="es-ES" sz="1100" u="sng" spc="-10" dirty="0" err="1">
                          <a:solidFill>
                            <a:srgbClr val="404040"/>
                          </a:solidFill>
                          <a:uFill>
                            <a:solidFill>
                              <a:srgbClr val="404040"/>
                            </a:solidFill>
                          </a:uFill>
                          <a:latin typeface="Calibri"/>
                          <a:ea typeface="+mn-ea"/>
                          <a:cs typeface="Calibri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elizabeth.bocanegra</a:t>
                      </a:r>
                      <a:r>
                        <a:rPr lang="es-ES" sz="1100" u="sng" spc="-10" dirty="0">
                          <a:solidFill>
                            <a:srgbClr val="404040"/>
                          </a:solidFill>
                          <a:uFill>
                            <a:solidFill>
                              <a:srgbClr val="404040"/>
                            </a:solidFill>
                          </a:uFill>
                          <a:latin typeface="Calibri"/>
                          <a:ea typeface="+mn-ea"/>
                          <a:cs typeface="Calibri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@</a:t>
                      </a:r>
                    </a:p>
                    <a:p>
                      <a:pPr marL="937260" marR="114300" indent="-806450" algn="ctr">
                        <a:lnSpc>
                          <a:spcPct val="100000"/>
                        </a:lnSpc>
                      </a:pPr>
                      <a:r>
                        <a:rPr lang="es-ES" sz="1100" u="sng" spc="-10" dirty="0" err="1">
                          <a:solidFill>
                            <a:srgbClr val="404040"/>
                          </a:solidFill>
                          <a:uFill>
                            <a:solidFill>
                              <a:srgbClr val="404040"/>
                            </a:solidFill>
                          </a:uFill>
                          <a:latin typeface="Calibri"/>
                          <a:ea typeface="+mn-ea"/>
                          <a:cs typeface="Calibri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villahermosa</a:t>
                      </a:r>
                      <a:r>
                        <a:rPr lang="es-ES" sz="1100" u="sng" spc="-10" dirty="0">
                          <a:solidFill>
                            <a:srgbClr val="404040"/>
                          </a:solidFill>
                          <a:uFill>
                            <a:solidFill>
                              <a:srgbClr val="404040"/>
                            </a:solidFill>
                          </a:uFill>
                          <a:latin typeface="Calibri"/>
                          <a:ea typeface="+mn-ea"/>
                          <a:cs typeface="Calibri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. </a:t>
                      </a:r>
                      <a:r>
                        <a:rPr lang="es-ES" sz="1100" u="sng" spc="-10" dirty="0">
                          <a:solidFill>
                            <a:srgbClr val="404040"/>
                          </a:solidFill>
                          <a:uFill>
                            <a:solidFill>
                              <a:srgbClr val="404040"/>
                            </a:solidFill>
                          </a:uFill>
                          <a:latin typeface="Calibri"/>
                          <a:ea typeface="+mn-ea"/>
                          <a:cs typeface="Calibri"/>
                        </a:rPr>
                        <a:t> </a:t>
                      </a:r>
                      <a:r>
                        <a:rPr lang="es-ES" sz="1100" u="sng" spc="-10" dirty="0">
                          <a:solidFill>
                            <a:srgbClr val="404040"/>
                          </a:solidFill>
                          <a:uFill>
                            <a:solidFill>
                              <a:srgbClr val="404040"/>
                            </a:solidFill>
                          </a:uFill>
                          <a:latin typeface="Calibri"/>
                          <a:ea typeface="+mn-ea"/>
                          <a:cs typeface="Calibri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gob.mx</a:t>
                      </a:r>
                      <a:endParaRPr lang="es-ES" sz="1100" u="sng" spc="-10" dirty="0">
                        <a:solidFill>
                          <a:srgbClr val="404040"/>
                        </a:solidFill>
                        <a:uFill>
                          <a:solidFill>
                            <a:srgbClr val="404040"/>
                          </a:solidFill>
                        </a:u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0" marR="0" marT="0" marB="0">
                    <a:lnT w="28575">
                      <a:solidFill>
                        <a:srgbClr val="FFFFFF"/>
                      </a:solidFill>
                      <a:prstDash val="solid"/>
                    </a:lnT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52069">
                        <a:lnSpc>
                          <a:spcPct val="100000"/>
                        </a:lnSpc>
                        <a:spcBef>
                          <a:spcPts val="890"/>
                        </a:spcBef>
                      </a:pPr>
                      <a:r>
                        <a:rPr sz="1200" spc="-10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(</a:t>
                      </a:r>
                      <a:r>
                        <a:rPr sz="1200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993)</a:t>
                      </a:r>
                      <a:r>
                        <a:rPr sz="1200" spc="-45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3-14-80-72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T w="28575">
                      <a:solidFill>
                        <a:srgbClr val="FFFFFF"/>
                      </a:solidFill>
                      <a:prstDash val="solid"/>
                    </a:lnT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31519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950" dirty="0">
                        <a:latin typeface="Times New Roman"/>
                        <a:cs typeface="Times New Roman"/>
                      </a:endParaRPr>
                    </a:p>
                    <a:p>
                      <a:pPr marL="2094864" marR="233679" indent="-59944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es-ES" sz="1200" spc="-5" dirty="0" err="1">
                          <a:solidFill>
                            <a:srgbClr val="404040"/>
                          </a:solidFill>
                          <a:latin typeface="Calibri"/>
                          <a:ea typeface="+mn-ea"/>
                          <a:cs typeface="Calibri"/>
                        </a:rPr>
                        <a:t>Ing</a:t>
                      </a:r>
                      <a:r>
                        <a:rPr sz="1200" spc="-5" dirty="0">
                          <a:solidFill>
                            <a:srgbClr val="404040"/>
                          </a:solidFill>
                          <a:latin typeface="Calibri"/>
                          <a:ea typeface="+mn-ea"/>
                          <a:cs typeface="Calibri"/>
                        </a:rPr>
                        <a:t>. Julio César Hernández</a:t>
                      </a:r>
                    </a:p>
                    <a:p>
                      <a:pPr marL="2094864" marR="233679" indent="-59944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spc="-5" dirty="0">
                          <a:solidFill>
                            <a:srgbClr val="404040"/>
                          </a:solidFill>
                          <a:latin typeface="Calibri"/>
                          <a:ea typeface="+mn-ea"/>
                          <a:cs typeface="Calibri"/>
                        </a:rPr>
                        <a:t>Méndez</a:t>
                      </a:r>
                    </a:p>
                  </a:txBody>
                  <a:tcPr marL="0" marR="0" marT="0" marB="0">
                    <a:solidFill>
                      <a:srgbClr val="F0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 marL="310515" marR="205104" indent="1270" algn="ctr">
                        <a:lnSpc>
                          <a:spcPct val="100000"/>
                        </a:lnSpc>
                        <a:spcBef>
                          <a:spcPts val="990"/>
                        </a:spcBef>
                      </a:pPr>
                      <a:r>
                        <a:rPr sz="1200" dirty="0">
                          <a:solidFill>
                            <a:srgbClr val="404040"/>
                          </a:solidFill>
                          <a:latin typeface="Calibri"/>
                          <a:ea typeface="+mn-ea"/>
                          <a:cs typeface="Calibri"/>
                        </a:rPr>
                        <a:t>Departamento</a:t>
                      </a:r>
                      <a:r>
                        <a:rPr sz="1200" spc="-5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5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de </a:t>
                      </a:r>
                      <a:r>
                        <a:rPr sz="1200" spc="10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Promoción</a:t>
                      </a:r>
                      <a:r>
                        <a:rPr sz="1200" spc="-70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Turística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53340">
                        <a:lnSpc>
                          <a:spcPct val="100000"/>
                        </a:lnSpc>
                      </a:pPr>
                      <a:r>
                        <a:rPr sz="1200" spc="-5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(99</a:t>
                      </a:r>
                      <a:r>
                        <a:rPr sz="1200" spc="5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3</a:t>
                      </a:r>
                      <a:r>
                        <a:rPr sz="1200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)</a:t>
                      </a:r>
                      <a:r>
                        <a:rPr sz="1200" spc="-60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3-14-80-72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F0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66228">
                <a:tc>
                  <a:txBody>
                    <a:bodyPr/>
                    <a:lstStyle/>
                    <a:p>
                      <a:pPr marR="12065"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R="12065">
                        <a:lnSpc>
                          <a:spcPct val="100000"/>
                        </a:lnSpc>
                      </a:pPr>
                      <a:endParaRPr sz="1750">
                        <a:latin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0000"/>
                        </a:lnSpc>
                      </a:pPr>
                      <a:r>
                        <a:rPr sz="1200" spc="-5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Lic.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750">
                        <a:latin typeface="Times New Roman"/>
                        <a:cs typeface="Times New Roman"/>
                      </a:endParaRPr>
                    </a:p>
                    <a:p>
                      <a:pPr marL="42545">
                        <a:lnSpc>
                          <a:spcPct val="100000"/>
                        </a:lnSpc>
                      </a:pPr>
                      <a:r>
                        <a:rPr sz="1200" spc="-15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Julio</a:t>
                      </a:r>
                      <a:r>
                        <a:rPr sz="1200" spc="-25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de</a:t>
                      </a:r>
                      <a:r>
                        <a:rPr sz="1200" spc="-30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la</a:t>
                      </a:r>
                      <a:r>
                        <a:rPr sz="1200" spc="-15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 Rosa</a:t>
                      </a:r>
                      <a:r>
                        <a:rPr sz="1200" spc="-10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5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Hernández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00965" algn="ctr">
                        <a:lnSpc>
                          <a:spcPct val="100000"/>
                        </a:lnSpc>
                        <a:spcBef>
                          <a:spcPts val="750"/>
                        </a:spcBef>
                      </a:pPr>
                      <a:endParaRPr lang="es-ES" sz="1200" dirty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100965" algn="ctr">
                        <a:lnSpc>
                          <a:spcPct val="100000"/>
                        </a:lnSpc>
                        <a:spcBef>
                          <a:spcPts val="750"/>
                        </a:spcBef>
                      </a:pPr>
                      <a:r>
                        <a:rPr sz="1200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De</a:t>
                      </a:r>
                      <a:r>
                        <a:rPr sz="1200" spc="5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p</a:t>
                      </a:r>
                      <a:r>
                        <a:rPr sz="1200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200" spc="-10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rt</a:t>
                      </a:r>
                      <a:r>
                        <a:rPr sz="1200" spc="-15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200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m</a:t>
                      </a:r>
                      <a:r>
                        <a:rPr sz="1200" spc="-10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ent</a:t>
                      </a:r>
                      <a:r>
                        <a:rPr sz="1200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sz="1200" spc="-40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de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  <a:p>
                      <a:pPr marL="97155" algn="ctr">
                        <a:lnSpc>
                          <a:spcPct val="100000"/>
                        </a:lnSpc>
                      </a:pPr>
                      <a:r>
                        <a:rPr sz="1200" spc="-5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Vinculación</a:t>
                      </a:r>
                      <a:r>
                        <a:rPr sz="1200" spc="-35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Turística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750">
                        <a:latin typeface="Times New Roman"/>
                        <a:cs typeface="Times New Roman"/>
                      </a:endParaRPr>
                    </a:p>
                    <a:p>
                      <a:pPr marL="53340">
                        <a:lnSpc>
                          <a:spcPct val="100000"/>
                        </a:lnSpc>
                      </a:pPr>
                      <a:r>
                        <a:rPr sz="1200" spc="-10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(</a:t>
                      </a:r>
                      <a:r>
                        <a:rPr sz="1200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993)</a:t>
                      </a:r>
                      <a:r>
                        <a:rPr sz="1200" spc="-60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3-14-80-72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2498">
                <a:tc>
                  <a:txBody>
                    <a:bodyPr/>
                    <a:lstStyle/>
                    <a:p>
                      <a:pPr marR="12065"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  <a:p>
                      <a:pPr marL="99695" algn="ctr">
                        <a:lnSpc>
                          <a:spcPct val="100000"/>
                        </a:lnSpc>
                      </a:pPr>
                      <a:r>
                        <a:rPr sz="1200" spc="5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D</a:t>
                      </a:r>
                      <a:r>
                        <a:rPr sz="1200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1200" spc="5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p</a:t>
                      </a:r>
                      <a:r>
                        <a:rPr sz="1200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ar</a:t>
                      </a:r>
                      <a:r>
                        <a:rPr sz="1200" spc="5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sz="1200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ame</a:t>
                      </a:r>
                      <a:r>
                        <a:rPr sz="1200" spc="-20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nt</a:t>
                      </a:r>
                      <a:r>
                        <a:rPr sz="1200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sz="1200" spc="-55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de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635" marB="0"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0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7484">
                <a:tc>
                  <a:txBody>
                    <a:bodyPr/>
                    <a:lstStyle/>
                    <a:p>
                      <a:pPr marR="12065"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R="254000" algn="ctr">
                        <a:lnSpc>
                          <a:spcPts val="1430"/>
                        </a:lnSpc>
                      </a:pPr>
                      <a:r>
                        <a:rPr sz="1200" spc="-5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Lic.</a:t>
                      </a:r>
                      <a:r>
                        <a:rPr sz="1200" spc="-35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5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Citlali</a:t>
                      </a:r>
                      <a:r>
                        <a:rPr sz="1200" spc="-30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5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Julieta</a:t>
                      </a:r>
                      <a:r>
                        <a:rPr sz="1200" spc="-25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Díaz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R="289560" algn="ctr">
                        <a:lnSpc>
                          <a:spcPct val="100000"/>
                        </a:lnSpc>
                      </a:pPr>
                      <a:r>
                        <a:rPr sz="1200" spc="-15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Hernández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123825" algn="ctr">
                        <a:lnSpc>
                          <a:spcPts val="1095"/>
                        </a:lnSpc>
                      </a:pPr>
                      <a:r>
                        <a:rPr sz="1200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Operación</a:t>
                      </a:r>
                      <a:r>
                        <a:rPr sz="1200" spc="-45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y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  <a:p>
                      <a:pPr marL="121920" algn="ctr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Desarrollo</a:t>
                      </a:r>
                      <a:r>
                        <a:rPr sz="1200" spc="-45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Turístico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53340">
                        <a:lnSpc>
                          <a:spcPts val="1430"/>
                        </a:lnSpc>
                      </a:pPr>
                      <a:r>
                        <a:rPr sz="1200" spc="-10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(</a:t>
                      </a:r>
                      <a:r>
                        <a:rPr sz="1200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993)</a:t>
                      </a:r>
                      <a:r>
                        <a:rPr sz="1200" spc="-60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3-14-80-72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F0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97051" y="4343400"/>
            <a:ext cx="685800" cy="932688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801623" y="3124200"/>
            <a:ext cx="681227" cy="990600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797051" y="5385815"/>
            <a:ext cx="688848" cy="932688"/>
          </a:xfrm>
          <a:prstGeom prst="rect">
            <a:avLst/>
          </a:prstGeom>
        </p:spPr>
      </p:pic>
      <p:grpSp>
        <p:nvGrpSpPr>
          <p:cNvPr id="8" name="object 7">
            <a:extLst>
              <a:ext uri="{FF2B5EF4-FFF2-40B4-BE49-F238E27FC236}">
                <a16:creationId xmlns:a16="http://schemas.microsoft.com/office/drawing/2014/main" id="{3F69B487-3620-E8B7-6CA4-72CD326FD7A7}"/>
              </a:ext>
            </a:extLst>
          </p:cNvPr>
          <p:cNvGrpSpPr/>
          <p:nvPr/>
        </p:nvGrpSpPr>
        <p:grpSpPr>
          <a:xfrm>
            <a:off x="701801" y="1959103"/>
            <a:ext cx="876300" cy="1059180"/>
            <a:chOff x="489204" y="3313176"/>
            <a:chExt cx="876300" cy="1059180"/>
          </a:xfrm>
        </p:grpSpPr>
        <p:pic>
          <p:nvPicPr>
            <p:cNvPr id="9" name="object 8">
              <a:extLst>
                <a:ext uri="{FF2B5EF4-FFF2-40B4-BE49-F238E27FC236}">
                  <a16:creationId xmlns:a16="http://schemas.microsoft.com/office/drawing/2014/main" id="{C895B125-F78B-3E08-0187-6AF26092E8A0}"/>
                </a:ext>
              </a:extLst>
            </p:cNvPr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569976" y="3401568"/>
              <a:ext cx="758952" cy="911352"/>
            </a:xfrm>
            <a:prstGeom prst="rect">
              <a:avLst/>
            </a:prstGeom>
          </p:spPr>
        </p:pic>
        <p:pic>
          <p:nvPicPr>
            <p:cNvPr id="10" name="object 9">
              <a:extLst>
                <a:ext uri="{FF2B5EF4-FFF2-40B4-BE49-F238E27FC236}">
                  <a16:creationId xmlns:a16="http://schemas.microsoft.com/office/drawing/2014/main" id="{C727F2C9-4DEE-8037-41E0-41D1F84AA400}"/>
                </a:ext>
              </a:extLst>
            </p:cNvPr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489204" y="3313176"/>
              <a:ext cx="876300" cy="1059180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112511" y="454278"/>
            <a:ext cx="3623310" cy="4654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86510">
              <a:lnSpc>
                <a:spcPts val="1610"/>
              </a:lnSpc>
              <a:spcBef>
                <a:spcPts val="105"/>
              </a:spcBef>
            </a:pPr>
            <a:r>
              <a:rPr sz="1400" b="1" spc="-10" dirty="0">
                <a:solidFill>
                  <a:srgbClr val="B0272C"/>
                </a:solidFill>
                <a:latin typeface="Calibri"/>
                <a:cs typeface="Calibri"/>
              </a:rPr>
              <a:t>D</a:t>
            </a:r>
            <a:r>
              <a:rPr sz="1400" b="1" spc="-15" dirty="0">
                <a:solidFill>
                  <a:srgbClr val="B0272C"/>
                </a:solidFill>
                <a:latin typeface="Calibri"/>
                <a:cs typeface="Calibri"/>
              </a:rPr>
              <a:t>I</a:t>
            </a:r>
            <a:r>
              <a:rPr sz="1400" b="1" spc="-10" dirty="0">
                <a:solidFill>
                  <a:srgbClr val="B0272C"/>
                </a:solidFill>
                <a:latin typeface="Calibri"/>
                <a:cs typeface="Calibri"/>
              </a:rPr>
              <a:t>R</a:t>
            </a:r>
            <a:r>
              <a:rPr sz="1400" b="1" spc="-40" dirty="0">
                <a:solidFill>
                  <a:srgbClr val="B0272C"/>
                </a:solidFill>
                <a:latin typeface="Calibri"/>
                <a:cs typeface="Calibri"/>
              </a:rPr>
              <a:t>E</a:t>
            </a:r>
            <a:r>
              <a:rPr sz="1400" b="1" spc="-5" dirty="0">
                <a:solidFill>
                  <a:srgbClr val="B0272C"/>
                </a:solidFill>
                <a:latin typeface="Calibri"/>
                <a:cs typeface="Calibri"/>
              </a:rPr>
              <a:t>C</a:t>
            </a:r>
            <a:r>
              <a:rPr sz="1400" b="1" spc="-50" dirty="0">
                <a:solidFill>
                  <a:srgbClr val="B0272C"/>
                </a:solidFill>
                <a:latin typeface="Calibri"/>
                <a:cs typeface="Calibri"/>
              </a:rPr>
              <a:t>T</a:t>
            </a:r>
            <a:r>
              <a:rPr sz="1400" b="1" spc="-15" dirty="0">
                <a:solidFill>
                  <a:srgbClr val="B0272C"/>
                </a:solidFill>
                <a:latin typeface="Calibri"/>
                <a:cs typeface="Calibri"/>
              </a:rPr>
              <a:t>O</a:t>
            </a:r>
            <a:r>
              <a:rPr sz="1400" b="1" spc="-10" dirty="0">
                <a:solidFill>
                  <a:srgbClr val="B0272C"/>
                </a:solidFill>
                <a:latin typeface="Calibri"/>
                <a:cs typeface="Calibri"/>
              </a:rPr>
              <a:t>R</a:t>
            </a:r>
            <a:r>
              <a:rPr sz="1400" b="1" spc="-15" dirty="0">
                <a:solidFill>
                  <a:srgbClr val="B0272C"/>
                </a:solidFill>
                <a:latin typeface="Calibri"/>
                <a:cs typeface="Calibri"/>
              </a:rPr>
              <a:t>I</a:t>
            </a:r>
            <a:r>
              <a:rPr sz="1400" b="1" dirty="0">
                <a:solidFill>
                  <a:srgbClr val="B0272C"/>
                </a:solidFill>
                <a:latin typeface="Calibri"/>
                <a:cs typeface="Calibri"/>
              </a:rPr>
              <a:t>O</a:t>
            </a:r>
            <a:r>
              <a:rPr sz="1400" b="1" spc="-70" dirty="0">
                <a:solidFill>
                  <a:srgbClr val="B0272C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B0272C"/>
                </a:solidFill>
                <a:latin typeface="Calibri"/>
                <a:cs typeface="Calibri"/>
              </a:rPr>
              <a:t>DE</a:t>
            </a:r>
            <a:r>
              <a:rPr sz="1400" b="1" spc="-30" dirty="0">
                <a:solidFill>
                  <a:srgbClr val="B0272C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B0272C"/>
                </a:solidFill>
                <a:latin typeface="Calibri"/>
                <a:cs typeface="Calibri"/>
              </a:rPr>
              <a:t>FUNCI</a:t>
            </a:r>
            <a:r>
              <a:rPr sz="1400" b="1" spc="-10" dirty="0">
                <a:solidFill>
                  <a:srgbClr val="B0272C"/>
                </a:solidFill>
                <a:latin typeface="Calibri"/>
                <a:cs typeface="Calibri"/>
              </a:rPr>
              <a:t>O</a:t>
            </a:r>
            <a:r>
              <a:rPr sz="1400" b="1" dirty="0">
                <a:solidFill>
                  <a:srgbClr val="B0272C"/>
                </a:solidFill>
                <a:latin typeface="Calibri"/>
                <a:cs typeface="Calibri"/>
              </a:rPr>
              <a:t>NARIOS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ts val="1850"/>
              </a:lnSpc>
            </a:pPr>
            <a:r>
              <a:rPr sz="1600" spc="-20" dirty="0">
                <a:solidFill>
                  <a:srgbClr val="575757"/>
                </a:solidFill>
                <a:latin typeface="Calibri"/>
                <a:cs typeface="Calibri"/>
              </a:rPr>
              <a:t>Dirección</a:t>
            </a:r>
            <a:r>
              <a:rPr sz="1600" spc="45" dirty="0">
                <a:solidFill>
                  <a:srgbClr val="575757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575757"/>
                </a:solidFill>
                <a:latin typeface="Calibri"/>
                <a:cs typeface="Calibri"/>
              </a:rPr>
              <a:t>de</a:t>
            </a:r>
            <a:r>
              <a:rPr sz="1600" spc="-15" dirty="0">
                <a:solidFill>
                  <a:srgbClr val="575757"/>
                </a:solidFill>
                <a:latin typeface="Calibri"/>
                <a:cs typeface="Calibri"/>
              </a:rPr>
              <a:t> </a:t>
            </a:r>
            <a:r>
              <a:rPr sz="1600" spc="-25" dirty="0">
                <a:solidFill>
                  <a:srgbClr val="575757"/>
                </a:solidFill>
                <a:latin typeface="Calibri"/>
                <a:cs typeface="Calibri"/>
              </a:rPr>
              <a:t>Fomento</a:t>
            </a:r>
            <a:r>
              <a:rPr sz="1600" spc="20" dirty="0">
                <a:solidFill>
                  <a:srgbClr val="575757"/>
                </a:solidFill>
                <a:latin typeface="Calibri"/>
                <a:cs typeface="Calibri"/>
              </a:rPr>
              <a:t> </a:t>
            </a:r>
            <a:r>
              <a:rPr sz="1600" spc="-25" dirty="0">
                <a:solidFill>
                  <a:srgbClr val="575757"/>
                </a:solidFill>
                <a:latin typeface="Calibri"/>
                <a:cs typeface="Calibri"/>
              </a:rPr>
              <a:t>Económico</a:t>
            </a:r>
            <a:r>
              <a:rPr sz="1600" spc="15" dirty="0">
                <a:solidFill>
                  <a:srgbClr val="575757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575757"/>
                </a:solidFill>
                <a:latin typeface="Calibri"/>
                <a:cs typeface="Calibri"/>
              </a:rPr>
              <a:t>y</a:t>
            </a:r>
            <a:r>
              <a:rPr sz="1600" spc="5" dirty="0">
                <a:solidFill>
                  <a:srgbClr val="575757"/>
                </a:solidFill>
                <a:latin typeface="Calibri"/>
                <a:cs typeface="Calibri"/>
              </a:rPr>
              <a:t> </a:t>
            </a:r>
            <a:r>
              <a:rPr sz="1600" spc="-40" dirty="0">
                <a:solidFill>
                  <a:srgbClr val="575757"/>
                </a:solidFill>
                <a:latin typeface="Calibri"/>
                <a:cs typeface="Calibri"/>
              </a:rPr>
              <a:t>Turismo</a:t>
            </a:r>
            <a:endParaRPr sz="1600">
              <a:latin typeface="Calibri"/>
              <a:cs typeface="Calibri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8273750"/>
              </p:ext>
            </p:extLst>
          </p:nvPr>
        </p:nvGraphicFramePr>
        <p:xfrm>
          <a:off x="509143" y="1523949"/>
          <a:ext cx="8277224" cy="433535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334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532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960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9443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2819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1240155" algn="ctr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sz="1200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sz="120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mb</a:t>
                      </a:r>
                      <a:r>
                        <a:rPr sz="1200" spc="-1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sz="120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1200" spc="-7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del</a:t>
                      </a:r>
                      <a:r>
                        <a:rPr sz="1200" spc="-4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F</a:t>
                      </a:r>
                      <a:r>
                        <a:rPr sz="1200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u</a:t>
                      </a:r>
                      <a:r>
                        <a:rPr sz="120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sz="1200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</a:t>
                      </a:r>
                      <a:r>
                        <a:rPr sz="120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io</a:t>
                      </a:r>
                      <a:r>
                        <a:rPr sz="1200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sz="120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ario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2540" marB="0"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B0272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R="28575" algn="ctr">
                        <a:lnSpc>
                          <a:spcPct val="100000"/>
                        </a:lnSpc>
                      </a:pPr>
                      <a:r>
                        <a:rPr sz="1200" spc="-1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Cargo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2540" marB="0"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B0272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462280" marR="269875">
                        <a:lnSpc>
                          <a:spcPct val="100000"/>
                        </a:lnSpc>
                      </a:pPr>
                      <a:r>
                        <a:rPr sz="1200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Correo </a:t>
                      </a:r>
                      <a:r>
                        <a:rPr sz="120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i</a:t>
                      </a:r>
                      <a:r>
                        <a:rPr sz="1200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sz="1200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</a:t>
                      </a:r>
                      <a:r>
                        <a:rPr sz="120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ti</a:t>
                      </a:r>
                      <a:r>
                        <a:rPr sz="1200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sz="1200" spc="-2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u</a:t>
                      </a:r>
                      <a:r>
                        <a:rPr sz="1200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</a:t>
                      </a:r>
                      <a:r>
                        <a:rPr sz="120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</a:t>
                      </a:r>
                      <a:r>
                        <a:rPr sz="1200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on</a:t>
                      </a:r>
                      <a:r>
                        <a:rPr sz="120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al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2540" marB="0"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B0272C"/>
                    </a:solidFill>
                  </a:tcPr>
                </a:tc>
                <a:tc>
                  <a:txBody>
                    <a:bodyPr/>
                    <a:lstStyle/>
                    <a:p>
                      <a:pPr marL="213995">
                        <a:lnSpc>
                          <a:spcPct val="100000"/>
                        </a:lnSpc>
                        <a:spcBef>
                          <a:spcPts val="890"/>
                        </a:spcBef>
                      </a:pPr>
                      <a:r>
                        <a:rPr sz="1200" spc="-1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sz="120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el</a:t>
                      </a:r>
                      <a:r>
                        <a:rPr sz="1200" spc="-1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é</a:t>
                      </a:r>
                      <a:r>
                        <a:rPr sz="1200" spc="-2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f</a:t>
                      </a:r>
                      <a:r>
                        <a:rPr sz="120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ono</a:t>
                      </a:r>
                      <a:r>
                        <a:rPr sz="1200" spc="-3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de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183515">
                        <a:lnSpc>
                          <a:spcPct val="100000"/>
                        </a:lnSpc>
                      </a:pPr>
                      <a:r>
                        <a:rPr sz="1200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sz="1200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f</a:t>
                      </a:r>
                      <a:r>
                        <a:rPr sz="120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</a:t>
                      </a:r>
                      <a:r>
                        <a:rPr sz="1200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</a:t>
                      </a:r>
                      <a:r>
                        <a:rPr sz="120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</a:t>
                      </a:r>
                      <a:r>
                        <a:rPr sz="1200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sz="120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200" spc="-5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y</a:t>
                      </a:r>
                      <a:r>
                        <a:rPr sz="1200" spc="-3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ext.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13030" marB="0"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B0272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207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lang="es-MX" sz="1250" dirty="0">
                        <a:latin typeface="Times New Roman"/>
                        <a:cs typeface="Times New Roman"/>
                      </a:endParaRPr>
                    </a:p>
                    <a:p>
                      <a:pPr marL="1240790" algn="ctr">
                        <a:lnSpc>
                          <a:spcPct val="100000"/>
                        </a:lnSpc>
                      </a:pPr>
                      <a:r>
                        <a:rPr lang="es-MX" sz="1200" spc="-10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Ing. Arturo Morales Velasco </a:t>
                      </a:r>
                    </a:p>
                  </a:txBody>
                  <a:tcPr marL="0" marR="0" marT="0" marB="0">
                    <a:lnT w="28575">
                      <a:solidFill>
                        <a:srgbClr val="FFFFFF"/>
                      </a:solidFill>
                      <a:prstDash val="solid"/>
                    </a:lnT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 marL="259079" marR="280670" indent="-2540" algn="ctr">
                        <a:lnSpc>
                          <a:spcPct val="100000"/>
                        </a:lnSpc>
                        <a:spcBef>
                          <a:spcPts val="785"/>
                        </a:spcBef>
                      </a:pPr>
                      <a:r>
                        <a:rPr sz="1200" spc="-5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Subdirector </a:t>
                      </a:r>
                      <a:r>
                        <a:rPr sz="1200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de </a:t>
                      </a:r>
                      <a:r>
                        <a:rPr sz="1200" spc="5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Go</a:t>
                      </a:r>
                      <a:r>
                        <a:rPr sz="1200" spc="5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b</a:t>
                      </a:r>
                      <a:r>
                        <a:rPr sz="1200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erna</a:t>
                      </a:r>
                      <a:r>
                        <a:rPr sz="1200" spc="5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sz="1200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za,</a:t>
                      </a:r>
                      <a:r>
                        <a:rPr sz="1200" spc="-35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Regulación</a:t>
                      </a:r>
                      <a:r>
                        <a:rPr sz="1200" spc="-10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y  </a:t>
                      </a:r>
                      <a:r>
                        <a:rPr lang="es-ES" sz="1200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sz="1200" dirty="0" err="1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peración</a:t>
                      </a:r>
                      <a:r>
                        <a:rPr sz="1200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 del Centro </a:t>
                      </a:r>
                      <a:r>
                        <a:rPr sz="1200" spc="5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Histórico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T w="28575">
                      <a:solidFill>
                        <a:srgbClr val="FFFFFF"/>
                      </a:solidFill>
                      <a:prstDash val="solid"/>
                    </a:lnT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28575">
                      <a:solidFill>
                        <a:srgbClr val="FFFFFF"/>
                      </a:solidFill>
                      <a:prstDash val="solid"/>
                    </a:lnT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R="37465" algn="ctr">
                        <a:lnSpc>
                          <a:spcPct val="100000"/>
                        </a:lnSpc>
                      </a:pPr>
                      <a:r>
                        <a:rPr sz="1200" spc="-5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(99</a:t>
                      </a:r>
                      <a:r>
                        <a:rPr sz="1200" spc="5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3</a:t>
                      </a:r>
                      <a:r>
                        <a:rPr sz="1200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)</a:t>
                      </a:r>
                      <a:r>
                        <a:rPr sz="1200" spc="-45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3-14-40-36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T w="28575">
                      <a:solidFill>
                        <a:srgbClr val="FFFFFF"/>
                      </a:solidFill>
                      <a:prstDash val="solid"/>
                    </a:lnT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1185"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lang="es-MX" sz="1200" spc="-5" dirty="0">
                        <a:solidFill>
                          <a:srgbClr val="404040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  <a:p>
                      <a:pPr marL="3397250" marR="2705100" indent="91440">
                        <a:lnSpc>
                          <a:spcPct val="100000"/>
                        </a:lnSpc>
                      </a:pPr>
                      <a:endParaRPr lang="es-ES" sz="1200" spc="-5" dirty="0">
                        <a:solidFill>
                          <a:srgbClr val="404040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  <a:p>
                      <a:pPr marL="3397250" marR="2705100" indent="91440">
                        <a:lnSpc>
                          <a:spcPct val="100000"/>
                        </a:lnSpc>
                      </a:pPr>
                      <a:r>
                        <a:rPr sz="1200" spc="-5" dirty="0">
                          <a:solidFill>
                            <a:srgbClr val="404040"/>
                          </a:solidFill>
                          <a:latin typeface="Calibri"/>
                          <a:ea typeface="+mn-ea"/>
                          <a:cs typeface="Calibri"/>
                        </a:rPr>
                        <a:t>Departamento de G</a:t>
                      </a:r>
                      <a:r>
                        <a:rPr lang="es-MX" sz="1200" spc="-5" dirty="0" err="1">
                          <a:solidFill>
                            <a:srgbClr val="404040"/>
                          </a:solidFill>
                          <a:latin typeface="Calibri"/>
                          <a:ea typeface="+mn-ea"/>
                          <a:cs typeface="Calibri"/>
                        </a:rPr>
                        <a:t>obernanza</a:t>
                      </a:r>
                      <a:r>
                        <a:rPr lang="es-MX" sz="1200" spc="-5" dirty="0">
                          <a:solidFill>
                            <a:srgbClr val="404040"/>
                          </a:solidFill>
                          <a:latin typeface="Calibri"/>
                          <a:ea typeface="+mn-ea"/>
                          <a:cs typeface="Calibri"/>
                        </a:rPr>
                        <a:t> y  Regularización del Centro Histórico</a:t>
                      </a:r>
                    </a:p>
                    <a:p>
                      <a:pPr marL="1360170">
                        <a:lnSpc>
                          <a:spcPts val="95"/>
                        </a:lnSpc>
                        <a:tabLst>
                          <a:tab pos="7137400" algn="l"/>
                        </a:tabLst>
                      </a:pPr>
                      <a:r>
                        <a:rPr sz="1200" spc="-5" dirty="0" err="1">
                          <a:solidFill>
                            <a:srgbClr val="404040"/>
                          </a:solidFill>
                          <a:latin typeface="Calibri"/>
                          <a:ea typeface="+mn-ea"/>
                          <a:cs typeface="Calibri"/>
                        </a:rPr>
                        <a:t>Lic</a:t>
                      </a:r>
                      <a:r>
                        <a:rPr sz="1200" spc="-5" dirty="0">
                          <a:solidFill>
                            <a:srgbClr val="404040"/>
                          </a:solidFill>
                          <a:latin typeface="Calibri"/>
                          <a:ea typeface="+mn-ea"/>
                          <a:cs typeface="Calibri"/>
                        </a:rPr>
                        <a:t>. </a:t>
                      </a:r>
                      <a:r>
                        <a:rPr lang="es-ES" sz="1200" spc="-5" dirty="0">
                          <a:solidFill>
                            <a:srgbClr val="404040"/>
                          </a:solidFill>
                          <a:latin typeface="Calibri"/>
                          <a:ea typeface="+mn-ea"/>
                          <a:cs typeface="Calibri"/>
                        </a:rPr>
                        <a:t>Beatriz del Carmen Méndez</a:t>
                      </a:r>
                    </a:p>
                    <a:p>
                      <a:pPr marL="1360170">
                        <a:lnSpc>
                          <a:spcPts val="95"/>
                        </a:lnSpc>
                        <a:tabLst>
                          <a:tab pos="7137400" algn="l"/>
                        </a:tabLst>
                      </a:pPr>
                      <a:endParaRPr lang="es-ES" sz="1200" spc="-5" dirty="0">
                        <a:solidFill>
                          <a:srgbClr val="404040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  <a:p>
                      <a:pPr marL="1360170">
                        <a:lnSpc>
                          <a:spcPts val="95"/>
                        </a:lnSpc>
                        <a:tabLst>
                          <a:tab pos="7137400" algn="l"/>
                        </a:tabLst>
                      </a:pPr>
                      <a:r>
                        <a:rPr lang="es-ES" sz="1200" spc="-5" dirty="0">
                          <a:solidFill>
                            <a:srgbClr val="404040"/>
                          </a:solidFill>
                          <a:latin typeface="Calibri"/>
                          <a:ea typeface="+mn-ea"/>
                          <a:cs typeface="Calibri"/>
                        </a:rPr>
                        <a:t> </a:t>
                      </a:r>
                      <a:r>
                        <a:rPr sz="1200" spc="-5" dirty="0">
                          <a:solidFill>
                            <a:srgbClr val="404040"/>
                          </a:solidFill>
                          <a:latin typeface="Calibri"/>
                          <a:ea typeface="+mn-ea"/>
                          <a:cs typeface="Calibri"/>
                        </a:rPr>
                        <a:t>	(993) 3-14-40-36</a:t>
                      </a:r>
                    </a:p>
                  </a:txBody>
                  <a:tcPr marL="0" marR="0" marT="1905" marB="0">
                    <a:solidFill>
                      <a:srgbClr val="F0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028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lang="es-ES" sz="1200" spc="-5" dirty="0">
                          <a:solidFill>
                            <a:srgbClr val="404040"/>
                          </a:solidFill>
                          <a:latin typeface="Calibri"/>
                          <a:ea typeface="+mn-ea"/>
                          <a:cs typeface="Calibri"/>
                        </a:rPr>
                        <a:t>                                                              Cupido </a:t>
                      </a:r>
                      <a:endParaRPr sz="1200" spc="-5" dirty="0">
                        <a:solidFill>
                          <a:srgbClr val="404040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0" marR="0" marT="6350" marB="0"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0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6620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350" dirty="0">
                        <a:latin typeface="Times New Roman"/>
                        <a:cs typeface="Times New Roman"/>
                      </a:endParaRPr>
                    </a:p>
                    <a:p>
                      <a:pPr marL="2116455" marR="111760" indent="-756285">
                        <a:lnSpc>
                          <a:spcPct val="100000"/>
                        </a:lnSpc>
                      </a:pPr>
                      <a:r>
                        <a:rPr sz="1200" spc="-5" dirty="0" err="1">
                          <a:solidFill>
                            <a:srgbClr val="404040"/>
                          </a:solidFill>
                          <a:latin typeface="Calibri"/>
                          <a:ea typeface="+mn-ea"/>
                          <a:cs typeface="Calibri"/>
                        </a:rPr>
                        <a:t>Lic</a:t>
                      </a:r>
                      <a:r>
                        <a:rPr lang="es-ES" sz="1200" spc="-5" dirty="0">
                          <a:solidFill>
                            <a:srgbClr val="404040"/>
                          </a:solidFill>
                          <a:latin typeface="Calibri"/>
                          <a:ea typeface="+mn-ea"/>
                          <a:cs typeface="Calibri"/>
                        </a:rPr>
                        <a:t>. Beatriz del Carmen Méndez Cupido </a:t>
                      </a:r>
                      <a:endParaRPr sz="1200" spc="-5" dirty="0">
                        <a:solidFill>
                          <a:srgbClr val="404040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 marL="119380" marR="144780" indent="27305">
                        <a:lnSpc>
                          <a:spcPct val="100000"/>
                        </a:lnSpc>
                        <a:spcBef>
                          <a:spcPts val="755"/>
                        </a:spcBef>
                      </a:pPr>
                      <a:r>
                        <a:rPr sz="1200" spc="-5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Encargada</a:t>
                      </a:r>
                      <a:r>
                        <a:rPr sz="1200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 del </a:t>
                      </a:r>
                      <a:r>
                        <a:rPr sz="1200" spc="-5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Departamento </a:t>
                      </a:r>
                      <a:r>
                        <a:rPr sz="1200" spc="-260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Operativo</a:t>
                      </a:r>
                      <a:r>
                        <a:rPr sz="1200" spc="-60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del</a:t>
                      </a:r>
                      <a:r>
                        <a:rPr sz="1200" spc="-25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Centro</a:t>
                      </a:r>
                      <a:r>
                        <a:rPr sz="1200" spc="-35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Histórico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 marR="3873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spc="-5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(99</a:t>
                      </a:r>
                      <a:r>
                        <a:rPr sz="1200" spc="5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3</a:t>
                      </a:r>
                      <a:r>
                        <a:rPr sz="1200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)</a:t>
                      </a:r>
                      <a:r>
                        <a:rPr sz="1200" spc="-45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3-14-40-36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62000" y="3441192"/>
            <a:ext cx="679704" cy="926591"/>
          </a:xfrm>
          <a:prstGeom prst="rect">
            <a:avLst/>
          </a:prstGeom>
        </p:spPr>
      </p:pic>
      <p:pic>
        <p:nvPicPr>
          <p:cNvPr id="6" name="object 5">
            <a:extLst>
              <a:ext uri="{FF2B5EF4-FFF2-40B4-BE49-F238E27FC236}">
                <a16:creationId xmlns:a16="http://schemas.microsoft.com/office/drawing/2014/main" id="{A4C13075-D1CD-A279-7284-ADF39D2DE5BD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62000" y="4870755"/>
            <a:ext cx="679704" cy="926591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B1A56A44-6937-9A04-EE21-A7D99802C4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8879" y="2209800"/>
            <a:ext cx="725945" cy="102169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40404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</TotalTime>
  <Words>361</Words>
  <Application>Microsoft Office PowerPoint</Application>
  <PresentationFormat>Presentación en pantalla (4:3)</PresentationFormat>
  <Paragraphs>171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7" baseType="lpstr">
      <vt:lpstr>Calibri</vt:lpstr>
      <vt:lpstr>Times New Roman</vt:lpstr>
      <vt:lpstr>Office Theme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Johana Escalante</dc:creator>
  <cp:lastModifiedBy>daniela cornelio gaspar</cp:lastModifiedBy>
  <cp:revision>5</cp:revision>
  <dcterms:created xsi:type="dcterms:W3CDTF">2024-03-22T18:19:09Z</dcterms:created>
  <dcterms:modified xsi:type="dcterms:W3CDTF">2024-06-17T16:50:51Z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2023-12-11T00:00:00Z</vt:filetime>
  </property>
  <property fmtid="{D5CDD505-2E9C-101B-9397-08002B2CF9AE}" pid="3" name="Creator">
    <vt:lpwstr>Microsoft® PowerPoint® 2021</vt:lpwstr>
  </property>
  <property fmtid="{D5CDD505-2E9C-101B-9397-08002B2CF9AE}" pid="4" name="LastSaved">
    <vt:filetime>2024-03-22T00:00:00Z</vt:filetime>
  </property>
</Properties>
</file>