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1542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6447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5833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50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6022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1305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8566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365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7929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380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3754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E662-C22C-49A7-940C-7F7E610B50E2}" type="datetimeFigureOut">
              <a:rPr lang="es-US" smtClean="0"/>
              <a:t>12/1/2017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D799-042B-43AE-B3F5-C03E25426BAB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1295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899684"/>
              </p:ext>
            </p:extLst>
          </p:nvPr>
        </p:nvGraphicFramePr>
        <p:xfrm>
          <a:off x="511064" y="1484784"/>
          <a:ext cx="7949368" cy="3946670"/>
        </p:xfrm>
        <a:graphic>
          <a:graphicData uri="http://schemas.openxmlformats.org/drawingml/2006/table">
            <a:tbl>
              <a:tblPr/>
              <a:tblGrid>
                <a:gridCol w="1224135"/>
                <a:gridCol w="1512168"/>
                <a:gridCol w="1440160"/>
                <a:gridCol w="2160240"/>
                <a:gridCol w="820577"/>
                <a:gridCol w="792088"/>
              </a:tblGrid>
              <a:tr h="135514">
                <a:tc rowSpan="2">
                  <a:txBody>
                    <a:bodyPr/>
                    <a:lstStyle/>
                    <a:p>
                      <a:pPr marL="400050" marR="40068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 dirty="0">
                          <a:latin typeface="Arial"/>
                          <a:ea typeface="Arial"/>
                        </a:rPr>
                        <a:t>F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15" dirty="0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692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M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BR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E 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DE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L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  <a:p>
                      <a:pPr marL="246380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spc="-5">
                          <a:latin typeface="Arial"/>
                          <a:ea typeface="Arial"/>
                        </a:rPr>
                        <a:t>FUNC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ION</a:t>
                      </a:r>
                      <a:r>
                        <a:rPr lang="es-MX" sz="800" b="1" spc="-3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R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O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36855" marR="2368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5" dirty="0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-30" dirty="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R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G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10" dirty="0">
                          <a:latin typeface="Arial"/>
                          <a:ea typeface="Arial"/>
                        </a:rPr>
                        <a:t> 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Q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U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E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  <a:p>
                      <a:pPr marL="415290" marR="41465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CU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P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A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68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RRE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O 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NS</a:t>
                      </a:r>
                      <a:r>
                        <a:rPr lang="es-MX" sz="800" b="1" spc="-15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15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U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spc="-3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L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15" dirty="0">
                          <a:latin typeface="Arial"/>
                          <a:ea typeface="Arial"/>
                        </a:rPr>
                        <a:t>         T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ELEF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O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189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5">
                          <a:latin typeface="Arial"/>
                          <a:ea typeface="Arial"/>
                        </a:rPr>
                        <a:t>   O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F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20">
                          <a:latin typeface="Arial"/>
                          <a:ea typeface="Arial"/>
                        </a:rPr>
                        <a:t>C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IN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A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>
                          <a:latin typeface="Arial"/>
                          <a:ea typeface="Arial"/>
                        </a:rPr>
                        <a:t>EX</a:t>
                      </a:r>
                      <a:r>
                        <a:rPr lang="es-MX" sz="800" b="1" spc="-15">
                          <a:latin typeface="Arial"/>
                          <a:ea typeface="Arial"/>
                        </a:rPr>
                        <a:t>T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E</a:t>
                      </a:r>
                      <a:r>
                        <a:rPr lang="es-MX" sz="800" b="1" spc="-5">
                          <a:latin typeface="Arial"/>
                          <a:ea typeface="Arial"/>
                        </a:rPr>
                        <a:t>NS</a:t>
                      </a:r>
                      <a:r>
                        <a:rPr lang="es-MX" sz="800" b="1" spc="5">
                          <a:latin typeface="Arial"/>
                          <a:ea typeface="Arial"/>
                        </a:rPr>
                        <a:t>IÓ</a:t>
                      </a:r>
                      <a:r>
                        <a:rPr lang="es-MX" sz="800" b="1">
                          <a:latin typeface="Arial"/>
                          <a:ea typeface="Arial"/>
                        </a:rPr>
                        <a:t>N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6375" marR="66040" indent="-11747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Mtro. </a:t>
                      </a:r>
                      <a:r>
                        <a:rPr lang="es-MX" sz="800" dirty="0" smtClean="0">
                          <a:latin typeface="Arial"/>
                          <a:ea typeface="Arial"/>
                        </a:rPr>
                        <a:t>Sergio </a:t>
                      </a:r>
                      <a:r>
                        <a:rPr lang="es-MX" sz="800" smtClean="0">
                          <a:latin typeface="Arial"/>
                          <a:ea typeface="Arial"/>
                        </a:rPr>
                        <a:t>Augusto</a:t>
                      </a:r>
                      <a:r>
                        <a:rPr lang="es-MX" sz="800" baseline="0" smtClean="0">
                          <a:latin typeface="Arial"/>
                          <a:ea typeface="Arial"/>
                        </a:rPr>
                        <a:t> Chan Lugo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spc="-5" dirty="0">
                          <a:latin typeface="Arial"/>
                          <a:ea typeface="Arial"/>
                        </a:rPr>
                        <a:t>Coo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r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d</a:t>
                      </a:r>
                      <a:r>
                        <a:rPr lang="es-MX" sz="800" b="1" spc="5" dirty="0">
                          <a:latin typeface="Arial"/>
                          <a:ea typeface="Arial"/>
                        </a:rPr>
                        <a:t>i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n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a</a:t>
                      </a:r>
                      <a:r>
                        <a:rPr lang="es-MX" sz="800" b="1" spc="-5" dirty="0">
                          <a:latin typeface="Arial"/>
                          <a:ea typeface="Arial"/>
                        </a:rPr>
                        <a:t>do</a:t>
                      </a:r>
                      <a:r>
                        <a:rPr lang="es-MX" sz="800" b="1" dirty="0">
                          <a:latin typeface="Arial"/>
                          <a:ea typeface="Arial"/>
                        </a:rPr>
                        <a:t>r</a:t>
                      </a:r>
                      <a:endParaRPr lang="es-MX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Arial"/>
                          <a:ea typeface="Arial"/>
                        </a:rPr>
                        <a:t>General</a:t>
                      </a:r>
                      <a:endParaRPr lang="es-MX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sergio</a:t>
                      </a:r>
                      <a:r>
                        <a:rPr lang="es-MX" sz="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chanlugo@villahermosa.gob.mx</a:t>
                      </a:r>
                      <a:endParaRPr lang="es-MX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 smtClean="0">
                        <a:latin typeface="Arial"/>
                        <a:ea typeface="Times New Roman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latin typeface="Arial"/>
                          <a:ea typeface="Arial"/>
                        </a:rPr>
                        <a:t>3103232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latin typeface="Arial"/>
                          <a:ea typeface="Times New Roman"/>
                        </a:rPr>
                        <a:t>1123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420" marR="55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Mtra.</a:t>
                      </a:r>
                      <a:r>
                        <a:rPr lang="es-MX" sz="800" baseline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Martha Patricia Jiménez Oropeza</a:t>
                      </a:r>
                      <a:endParaRPr lang="es-MX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Asesor</a:t>
                      </a:r>
                      <a:endParaRPr lang="es-MX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8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S" sz="800" b="0" i="0" u="none" strike="noStrike" kern="1200" baseline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marthajimenez@villahermosa.gob.mx</a:t>
                      </a:r>
                      <a:r>
                        <a:rPr lang="es-US" sz="8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US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smtClean="0">
                        <a:latin typeface="Arial"/>
                        <a:ea typeface="Times New Roman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smtClean="0">
                          <a:latin typeface="Arial"/>
                          <a:ea typeface="Arial"/>
                        </a:rPr>
                        <a:t>3103232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 smtClean="0">
                        <a:latin typeface="Arial"/>
                        <a:ea typeface="Times New Roman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latin typeface="Arial"/>
                          <a:ea typeface="Arial"/>
                        </a:rPr>
                        <a:t>1100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800" dirty="0">
                        <a:latin typeface="Arial"/>
                        <a:ea typeface="Times New Roman"/>
                      </a:endParaRPr>
                    </a:p>
                    <a:p>
                      <a:pPr marL="58420" marR="558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Mtro</a:t>
                      </a:r>
                      <a:r>
                        <a:rPr lang="en-US" sz="800" dirty="0" smtClean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Domingo León Peralta</a:t>
                      </a:r>
                      <a:endParaRPr lang="es-MX" sz="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Arial"/>
                          <a:ea typeface="Arial"/>
                        </a:rPr>
                        <a:t>Programas y proyectos</a:t>
                      </a:r>
                      <a:endParaRPr lang="es-MX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9760" marR="38735" indent="-551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 pitchFamily="34" charset="0"/>
                          <a:ea typeface="Arial"/>
                          <a:cs typeface="Arial" pitchFamily="34" charset="0"/>
                        </a:rPr>
                        <a:t>domingoleon@villahermosa.gob.mx</a:t>
                      </a:r>
                      <a:endParaRPr lang="es-MX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3103232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>
                        <a:latin typeface="Arial"/>
                        <a:ea typeface="Times New Roman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Arial"/>
                          <a:ea typeface="Arial"/>
                        </a:rPr>
                        <a:t>1100</a:t>
                      </a:r>
                      <a:endParaRPr lang="es-MX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Times New Roman"/>
                        </a:rPr>
                        <a:t>Lic. Ana Ruth Núñez Bonfil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MX" sz="800" b="1" dirty="0" smtClean="0">
                          <a:latin typeface="Arial"/>
                          <a:ea typeface="Times New Roman"/>
                        </a:rPr>
                        <a:t>Enlace administrativo</a:t>
                      </a:r>
                      <a:endParaRPr lang="es-MX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ananunez@villahermosa.gob.mx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3103232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1100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420" marR="5588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latin typeface="Arial"/>
                          <a:ea typeface="Arial"/>
                        </a:rPr>
                        <a:t>Lic. Karina de Jesús Zavala </a:t>
                      </a:r>
                      <a:r>
                        <a:rPr lang="es-MX" sz="800" dirty="0" err="1" smtClean="0">
                          <a:latin typeface="Arial"/>
                          <a:ea typeface="Arial"/>
                        </a:rPr>
                        <a:t>Balcazar</a:t>
                      </a:r>
                      <a:endParaRPr lang="es-MX" sz="800" dirty="0" smtClean="0">
                        <a:latin typeface="Times New Roman"/>
                        <a:ea typeface="Times New Roman"/>
                      </a:endParaRPr>
                    </a:p>
                    <a:p>
                      <a:pPr marL="58420" marR="55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latin typeface="Arial" pitchFamily="34" charset="0"/>
                          <a:cs typeface="Arial" pitchFamily="34" charset="0"/>
                        </a:rPr>
                        <a:t>Enlace</a:t>
                      </a:r>
                      <a:r>
                        <a:rPr lang="es-MX" sz="800" b="1" baseline="0" dirty="0" smtClean="0">
                          <a:latin typeface="Arial" pitchFamily="34" charset="0"/>
                          <a:cs typeface="Arial" pitchFamily="34" charset="0"/>
                        </a:rPr>
                        <a:t> Jurídico</a:t>
                      </a:r>
                      <a:endParaRPr lang="es-MX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Arial" pitchFamily="34" charset="0"/>
                          <a:cs typeface="Arial" pitchFamily="34" charset="0"/>
                        </a:rPr>
                        <a:t>karinazavala@villahermosa.gob.mx</a:t>
                      </a:r>
                      <a:endParaRPr lang="es-MX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L="2203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3103232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MX" sz="700" dirty="0">
                        <a:latin typeface="Arial"/>
                        <a:ea typeface="Times New Roman"/>
                      </a:endParaRPr>
                    </a:p>
                    <a:p>
                      <a:pPr marR="312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latin typeface="Arial"/>
                          <a:ea typeface="Arial"/>
                        </a:rPr>
                        <a:t>1100</a:t>
                      </a:r>
                      <a:endParaRPr lang="es-MX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Imagen 5"/>
          <p:cNvPicPr>
            <a:picLocks noChangeAspect="1" noChangeArrowheads="1"/>
          </p:cNvPicPr>
          <p:nvPr/>
        </p:nvPicPr>
        <p:blipFill>
          <a:blip r:embed="rId2" cstate="print"/>
          <a:srcRect l="3612" t="17778" b="16817"/>
          <a:stretch>
            <a:fillRect/>
          </a:stretch>
        </p:blipFill>
        <p:spPr bwMode="auto">
          <a:xfrm>
            <a:off x="856441" y="3501008"/>
            <a:ext cx="540721" cy="548640"/>
          </a:xfrm>
          <a:prstGeom prst="rect">
            <a:avLst/>
          </a:prstGeom>
          <a:noFill/>
        </p:spPr>
      </p:pic>
      <p:pic>
        <p:nvPicPr>
          <p:cNvPr id="2050" name="Imagen 6" descr="20160816_080134"/>
          <p:cNvPicPr>
            <a:picLocks noChangeAspect="1" noChangeArrowheads="1"/>
          </p:cNvPicPr>
          <p:nvPr/>
        </p:nvPicPr>
        <p:blipFill>
          <a:blip r:embed="rId3" cstate="print"/>
          <a:srcRect l="10030" r="8345" b="35983"/>
          <a:stretch>
            <a:fillRect/>
          </a:stretch>
        </p:blipFill>
        <p:spPr bwMode="auto">
          <a:xfrm>
            <a:off x="872680" y="4149080"/>
            <a:ext cx="524482" cy="535807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315717" y="498158"/>
            <a:ext cx="4576763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s-MX" dirty="0" smtClean="0"/>
              <a:t>COORDINACIÓN GENERAL DE ASESORES</a:t>
            </a:r>
            <a:endParaRPr lang="es-ES" dirty="0"/>
          </a:p>
        </p:txBody>
      </p:sp>
      <p:pic>
        <p:nvPicPr>
          <p:cNvPr id="10" name="Imagen 41"/>
          <p:cNvPicPr>
            <a:picLocks noChangeAspect="1"/>
          </p:cNvPicPr>
          <p:nvPr/>
        </p:nvPicPr>
        <p:blipFill rotWithShape="1">
          <a:blip r:embed="rId4" cstate="print"/>
          <a:srcRect l="25201" t="13300" r="63850" b="76200"/>
          <a:stretch/>
        </p:blipFill>
        <p:spPr>
          <a:xfrm>
            <a:off x="27652" y="6182751"/>
            <a:ext cx="1159972" cy="300129"/>
          </a:xfrm>
          <a:prstGeom prst="rect">
            <a:avLst/>
          </a:prstGeom>
        </p:spPr>
      </p:pic>
      <p:pic>
        <p:nvPicPr>
          <p:cNvPr id="11" name="Imagen 43"/>
          <p:cNvPicPr>
            <a:picLocks noChangeAspect="1"/>
          </p:cNvPicPr>
          <p:nvPr/>
        </p:nvPicPr>
        <p:blipFill rotWithShape="1">
          <a:blip r:embed="rId5" cstate="print"/>
          <a:srcRect l="58941" t="13300" r="23613" b="76200"/>
          <a:stretch/>
        </p:blipFill>
        <p:spPr>
          <a:xfrm>
            <a:off x="7922695" y="6165304"/>
            <a:ext cx="1221305" cy="306493"/>
          </a:xfrm>
          <a:prstGeom prst="rect">
            <a:avLst/>
          </a:prstGeom>
        </p:spPr>
      </p:pic>
      <p:sp>
        <p:nvSpPr>
          <p:cNvPr id="12" name="CuadroTexto 14"/>
          <p:cNvSpPr txBox="1"/>
          <p:nvPr/>
        </p:nvSpPr>
        <p:spPr>
          <a:xfrm>
            <a:off x="956807" y="6163538"/>
            <a:ext cx="7488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/>
              <a:t>                                                      UBICACIÓN DE LA UNIDAD			                            HORARIO DE ATENCIÓN AL PÚBLICO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043608" y="645333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AV. PASEO TABASCO 1401, COLONIA TABASCO 2000 C.P. 86035 </a:t>
            </a:r>
            <a:endParaRPr lang="es-MX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80112" y="635171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LUNES A VIERNES </a:t>
            </a:r>
          </a:p>
          <a:p>
            <a:pPr algn="ctr"/>
            <a:r>
              <a:rPr lang="es-MX" sz="1200" dirty="0" smtClean="0"/>
              <a:t>DE 8:00 A 16:00 HORAS</a:t>
            </a:r>
            <a:endParaRPr lang="es-MX" sz="1200" dirty="0"/>
          </a:p>
        </p:txBody>
      </p:sp>
      <p:sp>
        <p:nvSpPr>
          <p:cNvPr id="15" name="56 CuadroTexto"/>
          <p:cNvSpPr txBox="1"/>
          <p:nvPr/>
        </p:nvSpPr>
        <p:spPr>
          <a:xfrm>
            <a:off x="3347864" y="879103"/>
            <a:ext cx="2976736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MX" sz="1400" dirty="0" smtClean="0"/>
              <a:t>DIRECTORIO</a:t>
            </a:r>
          </a:p>
          <a:p>
            <a:pPr algn="ctr">
              <a:defRPr/>
            </a:pPr>
            <a:r>
              <a:rPr lang="es-MX" sz="1400" smtClean="0"/>
              <a:t>3er trimestre 2017 </a:t>
            </a:r>
            <a:endParaRPr lang="es-MX" sz="1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109" y="4797152"/>
            <a:ext cx="508994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KARINA\Downloads\MARTHA-PATRICIA-nuev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0"/>
          <a:stretch/>
        </p:blipFill>
        <p:spPr bwMode="auto">
          <a:xfrm>
            <a:off x="872680" y="2852936"/>
            <a:ext cx="52448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ARINA\Desktop\sergio_cha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8" y="2204864"/>
            <a:ext cx="503895" cy="54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082" r="82476" b="83902"/>
          <a:stretch/>
        </p:blipFill>
        <p:spPr bwMode="auto">
          <a:xfrm>
            <a:off x="1066800" y="0"/>
            <a:ext cx="1323975" cy="1409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73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</Words>
  <Application>Microsoft Office PowerPoint</Application>
  <PresentationFormat>Presentación en pantalla (4:3)</PresentationFormat>
  <Paragraphs>54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</dc:creator>
  <cp:lastModifiedBy>KARINA</cp:lastModifiedBy>
  <cp:revision>8</cp:revision>
  <dcterms:created xsi:type="dcterms:W3CDTF">2017-09-08T23:28:14Z</dcterms:created>
  <dcterms:modified xsi:type="dcterms:W3CDTF">2017-12-01T18:44:44Z</dcterms:modified>
</cp:coreProperties>
</file>