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6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95541-9447-4630-B1EC-74F3B0D0514A}" type="datetimeFigureOut">
              <a:rPr lang="es-MX" smtClean="0"/>
              <a:t>15/11/2017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3B568-940F-4872-9852-C1E30318EF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18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15/11/2017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presidentadifcentro@villahermosa.gob.mx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mailto:secretariatecnicadif@villahermosa.gob.mx" TargetMode="External"/><Relationship Id="rId4" Type="http://schemas.openxmlformats.org/officeDocument/2006/relationships/hyperlink" Target="mailto:administrativodif@villahermosa.gob.m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mailto:planeacioneinformatica@villahermosa.gob.mx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mailto:sipinnac@villahermosa.gob.mx" TargetMode="External"/><Relationship Id="rId4" Type="http://schemas.openxmlformats.org/officeDocument/2006/relationships/hyperlink" Target="mailto:prodemfa@villahermosa.gob.mx" TargetMode="External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mailto:centrosasistenciales@villahermosa.gob.mx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hyperlink" Target="mailto:consejodeancianos@villahermosa.gob.mx" TargetMode="External"/><Relationship Id="rId4" Type="http://schemas.openxmlformats.org/officeDocument/2006/relationships/hyperlink" Target="mailto:desarrollocomunidad@villahermosa.gob.mx" TargetMode="External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Grupo"/>
          <p:cNvGrpSpPr/>
          <p:nvPr/>
        </p:nvGrpSpPr>
        <p:grpSpPr>
          <a:xfrm>
            <a:off x="1" y="-243408"/>
            <a:ext cx="9143999" cy="7101408"/>
            <a:chOff x="1" y="-342800"/>
            <a:chExt cx="9143999" cy="6858000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-342800"/>
              <a:ext cx="9143999" cy="6858000"/>
            </a:xfrm>
            <a:prstGeom prst="rect">
              <a:avLst/>
            </a:prstGeom>
          </p:spPr>
        </p:pic>
        <p:sp>
          <p:nvSpPr>
            <p:cNvPr id="6" name="Cuadro de texto 2"/>
            <p:cNvSpPr txBox="1">
              <a:spLocks noChangeArrowheads="1"/>
            </p:cNvSpPr>
            <p:nvPr/>
          </p:nvSpPr>
          <p:spPr bwMode="auto">
            <a:xfrm>
              <a:off x="4572000" y="-99392"/>
              <a:ext cx="4176464" cy="921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endParaRPr lang="es-MX" sz="1400" b="1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s-MX" sz="1400" b="1" dirty="0" smtClean="0">
                  <a:effectLst/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DIRECTORIO I|NSTITUCIONAL DIF MUNICIPAL</a:t>
              </a:r>
            </a:p>
            <a:p>
              <a:pPr algn="ctr">
                <a:spcAft>
                  <a:spcPts val="0"/>
                </a:spcAft>
              </a:pPr>
              <a:endParaRPr lang="es-MX" sz="1400" b="1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  <a:p>
              <a:pPr algn="ctr">
                <a:spcAft>
                  <a:spcPts val="0"/>
                </a:spcAft>
              </a:pPr>
              <a:endParaRPr lang="es-MX" sz="1400" b="1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0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3202"/>
              </p:ext>
            </p:extLst>
          </p:nvPr>
        </p:nvGraphicFramePr>
        <p:xfrm>
          <a:off x="215084" y="822463"/>
          <a:ext cx="8533379" cy="5342842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044548"/>
                <a:gridCol w="1347501"/>
                <a:gridCol w="1921370"/>
                <a:gridCol w="3211849"/>
                <a:gridCol w="1008111"/>
              </a:tblGrid>
              <a:tr h="56954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21284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Lic. Ximena Martel Cantú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Presidenta del Voluntariado DIF Centro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presidentadifcentro@villahermosa.gob.mx</a:t>
                      </a: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	</a:t>
                      </a:r>
                    </a:p>
                    <a:p>
                      <a:pPr algn="ctr" fontAlgn="ctr"/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3168998 	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 </a:t>
                      </a:r>
                      <a:endParaRPr lang="es-ES" sz="1000" b="1" i="0" u="none" strike="noStrike" kern="12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es-ES" sz="10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41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Lic. Ernesto Enrique Cortés  Montalvo 	</a:t>
                      </a:r>
                    </a:p>
                    <a:p>
                      <a:pPr algn="ctr" fontAlgn="ctr"/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 del DIF Centro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administrativodif@villahermosa.gob.mx</a:t>
                      </a:r>
                      <a:r>
                        <a:rPr lang="pt-B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s-ES" sz="10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es-ES" sz="10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2841"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LAE. María Fernanda Caso de la Cruz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Secretaria Técnica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secretariatecnicadif@villahermosa.gob.mx</a:t>
                      </a: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</a:t>
                      </a:r>
                      <a:endParaRPr lang="es-MX" sz="1000" b="1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349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b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b="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Secretario Ejecutivo del SIPINNA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MX" sz="10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</a:t>
                      </a:r>
                      <a:endParaRPr lang="es-MX" sz="1000" b="1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" name="Imagen 13" descr="C:\Users\DELL\Desktop\ximena_foto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5" y="1506421"/>
            <a:ext cx="913228" cy="972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11 Imagen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65" t="25179" r="45565" b="25800"/>
          <a:stretch/>
        </p:blipFill>
        <p:spPr>
          <a:xfrm rot="5400000">
            <a:off x="271238" y="3972267"/>
            <a:ext cx="953130" cy="864096"/>
          </a:xfrm>
          <a:prstGeom prst="rect">
            <a:avLst/>
          </a:prstGeom>
        </p:spPr>
      </p:pic>
      <p:sp>
        <p:nvSpPr>
          <p:cNvPr id="12" name="Rectángulo 14"/>
          <p:cNvSpPr/>
          <p:nvPr/>
        </p:nvSpPr>
        <p:spPr>
          <a:xfrm>
            <a:off x="1403648" y="6438528"/>
            <a:ext cx="619268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</a:rPr>
              <a:t>Prolongación Av. Paseo Usumacinta ·1001, esq. Av. Adolfo Ruiz Cortines, Col. </a:t>
            </a:r>
            <a:r>
              <a:rPr lang="es-MX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Atasta</a:t>
            </a: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</a:rPr>
              <a:t>, Centro, Tabasco, México </a:t>
            </a:r>
            <a:endParaRPr lang="es-MX" sz="900" dirty="0"/>
          </a:p>
        </p:txBody>
      </p:sp>
      <p:pic>
        <p:nvPicPr>
          <p:cNvPr id="11" name="1 Imagen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6" t="3225" r="26092" b="48266"/>
          <a:stretch/>
        </p:blipFill>
        <p:spPr>
          <a:xfrm>
            <a:off x="343282" y="2794120"/>
            <a:ext cx="844342" cy="922912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572757"/>
              </p:ext>
            </p:extLst>
          </p:nvPr>
        </p:nvGraphicFramePr>
        <p:xfrm>
          <a:off x="2627784" y="8639"/>
          <a:ext cx="194421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316063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tx1"/>
                          </a:solidFill>
                        </a:rPr>
                        <a:t>Cuarto Trimestre</a:t>
                      </a:r>
                      <a:r>
                        <a:rPr lang="es-MX" baseline="0" dirty="0" smtClean="0">
                          <a:solidFill>
                            <a:schemeClr val="tx1"/>
                          </a:solidFill>
                        </a:rPr>
                        <a:t> 2017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4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43408"/>
            <a:ext cx="9143999" cy="7101408"/>
          </a:xfrm>
          <a:prstGeom prst="rect">
            <a:avLst/>
          </a:prstGeom>
        </p:spPr>
      </p:pic>
      <p:sp>
        <p:nvSpPr>
          <p:cNvPr id="12" name="Rectángulo 14"/>
          <p:cNvSpPr/>
          <p:nvPr/>
        </p:nvSpPr>
        <p:spPr>
          <a:xfrm>
            <a:off x="1403648" y="6438528"/>
            <a:ext cx="619268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</a:rPr>
              <a:t>Prolongación Av. Paseo Usumacinta ·1001, esq. Av. Adolfo Ruiz Cortines, Col. </a:t>
            </a:r>
            <a:r>
              <a:rPr lang="es-MX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Atasta</a:t>
            </a: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</a:rPr>
              <a:t>, Centro, Tabasco, México </a:t>
            </a:r>
            <a:endParaRPr lang="es-MX" sz="900" dirty="0"/>
          </a:p>
        </p:txBody>
      </p:sp>
      <p:graphicFrame>
        <p:nvGraphicFramePr>
          <p:cNvPr id="13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21040"/>
              </p:ext>
            </p:extLst>
          </p:nvPr>
        </p:nvGraphicFramePr>
        <p:xfrm>
          <a:off x="179513" y="1124744"/>
          <a:ext cx="8640959" cy="5112569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1201609"/>
                <a:gridCol w="1394879"/>
                <a:gridCol w="1780323"/>
                <a:gridCol w="3256737"/>
                <a:gridCol w="1007411"/>
              </a:tblGrid>
              <a:tr h="53801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TELEFONO</a:t>
                      </a:r>
                    </a:p>
                    <a:p>
                      <a:pPr algn="ctr" fontAlgn="ctr"/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14569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/>
                        <a:t> </a:t>
                      </a:r>
                      <a:r>
                        <a:rPr lang="es-ES" sz="1000" u="none" strike="noStrike" dirty="0"/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 Fernando </a:t>
                      </a:r>
                      <a:r>
                        <a:rPr lang="pt-BR" sz="10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Ángel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0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Izquierdo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Morales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000" b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Subdirección</a:t>
                      </a:r>
                      <a:r>
                        <a:rPr lang="pt-BR" sz="1000" b="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de</a:t>
                      </a:r>
                      <a:r>
                        <a:rPr lang="pt-BR" sz="10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1000" b="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itchFamily="34" charset="0"/>
                        </a:rPr>
                        <a:t>Administración</a:t>
                      </a:r>
                      <a:endParaRPr lang="pt-BR" sz="1000" b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proceso</a:t>
                      </a:r>
                      <a:endParaRPr lang="es-ES" sz="1000" b="1" i="0" u="none" strike="noStrike" kern="1200" baseline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 </a:t>
                      </a:r>
                      <a:endParaRPr lang="es-ES" sz="1000" b="1" i="0" u="none" strike="noStrike" kern="12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746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L.C.P. Abraham Ezequiel Zurita Capdepont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Subdirector de Planeación e Informática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planeacioneinformatica@villahermosa.gob.mx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es-MX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5697"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Lic. Hugo Emmanuel López Navarrete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Procurador de la Defensa del Menor y la Familia (PRODEMFA)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prodemfa@villahermosa.gob.mx</a:t>
                      </a:r>
                      <a:r>
                        <a:rPr lang="es-MX" sz="10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</a:t>
                      </a:r>
                      <a:endParaRPr lang="es-MX" sz="1000" b="1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569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/>
                        <a:t> 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Psic. Ana Catalina Whitle Hoil</a:t>
                      </a:r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Subdirectora de Asistencia Social</a:t>
                      </a:r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sipinnac@villahermosa.gob.mx</a:t>
                      </a:r>
                      <a:endParaRPr lang="es-MX" sz="10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</a:t>
                      </a:r>
                      <a:endParaRPr lang="es-MX" sz="1000" b="1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6" name="7 Imagen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6" y="2924944"/>
            <a:ext cx="864096" cy="936104"/>
          </a:xfrm>
          <a:prstGeom prst="rect">
            <a:avLst/>
          </a:prstGeom>
        </p:spPr>
      </p:pic>
      <p:pic>
        <p:nvPicPr>
          <p:cNvPr id="17" name="2 Imagen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6" y="4005064"/>
            <a:ext cx="944069" cy="998328"/>
          </a:xfrm>
          <a:prstGeom prst="rect">
            <a:avLst/>
          </a:prstGeom>
        </p:spPr>
      </p:pic>
      <p:pic>
        <p:nvPicPr>
          <p:cNvPr id="18" name="9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33" y="5157192"/>
            <a:ext cx="864096" cy="98748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08" y="1772816"/>
            <a:ext cx="864424" cy="994920"/>
          </a:xfrm>
          <a:prstGeom prst="rect">
            <a:avLst/>
          </a:prstGeom>
        </p:spPr>
      </p:pic>
      <p:sp>
        <p:nvSpPr>
          <p:cNvPr id="20" name="Cuadro de texto 2"/>
          <p:cNvSpPr txBox="1">
            <a:spLocks noChangeArrowheads="1"/>
          </p:cNvSpPr>
          <p:nvPr/>
        </p:nvSpPr>
        <p:spPr bwMode="auto">
          <a:xfrm>
            <a:off x="4572000" y="8639"/>
            <a:ext cx="41764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endParaRPr lang="es-MX" sz="1400" b="1" dirty="0" smtClean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DIRECTORIO I|NSTITUCIONAL DIF MUNICIPAL</a:t>
            </a:r>
          </a:p>
          <a:p>
            <a:pPr algn="ctr">
              <a:spcAft>
                <a:spcPts val="0"/>
              </a:spcAft>
            </a:pPr>
            <a:endParaRPr lang="es-MX" sz="1400" b="1" dirty="0" smtClean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s-MX" sz="1400" b="1" dirty="0" smtClean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39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graphicFrame>
        <p:nvGraphicFramePr>
          <p:cNvPr id="10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368608"/>
              </p:ext>
            </p:extLst>
          </p:nvPr>
        </p:nvGraphicFramePr>
        <p:xfrm>
          <a:off x="304628" y="1210971"/>
          <a:ext cx="8496943" cy="4888580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{8799B23B-EC83-4686-B30A-512413B5E67A}</a:tableStyleId>
              </a:tblPr>
              <a:tblGrid>
                <a:gridCol w="897775"/>
                <a:gridCol w="1406014"/>
                <a:gridCol w="1937584"/>
                <a:gridCol w="3174763"/>
                <a:gridCol w="1080807"/>
              </a:tblGrid>
              <a:tr h="51361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NOMBRE DEL </a:t>
                      </a:r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FUNCIONARIO </a:t>
                      </a:r>
                    </a:p>
                    <a:p>
                      <a:pPr algn="ctr" fontAlgn="ctr"/>
                      <a:r>
                        <a:rPr lang="es-ES" sz="10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CARGO QUE OCUPA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CORREO INSTITUCIONAL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TELÉFONO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09374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L.E.P. Verónica Zapata Hernández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Subdirectora de Centros Asistenciales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hlinkClick r:id="rId3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centrosasistenciales@villahermosa.gob.mx</a:t>
                      </a:r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0" u="none" strike="noStrike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</a:t>
                      </a:r>
                      <a:endParaRPr lang="es-MX" sz="1000" b="1" i="0" u="none" strike="noStrike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3742">
                <a:tc>
                  <a:txBody>
                    <a:bodyPr/>
                    <a:lstStyle/>
                    <a:p>
                      <a:pPr algn="ctr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0" i="0" u="none" strike="noStrike" kern="120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L.E.P.</a:t>
                      </a:r>
                      <a:r>
                        <a:rPr lang="es-ES" sz="1000" b="0" i="0" u="none" strike="noStrike" kern="1200" baseline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000" b="0" i="0" u="none" strike="noStrike" kern="12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Araceli Ovando Lanestosa</a:t>
                      </a:r>
                    </a:p>
                    <a:p>
                      <a:endParaRPr lang="es-MX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Subdirectora de Desarrollo de la Comunidad 	</a:t>
                      </a:r>
                    </a:p>
                  </a:txBody>
                  <a:tcPr marL="89535" marR="895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desarrollocomunidad@villahermosa.gob.mx</a:t>
                      </a:r>
                      <a:r>
                        <a:rPr lang="es-MX" sz="1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	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3742">
                <a:tc>
                  <a:txBody>
                    <a:bodyPr/>
                    <a:lstStyle/>
                    <a:p>
                      <a:pPr algn="ctr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</a:t>
                      </a:r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María del Rosario Atilano Galván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Subdirectora de Consejo de Ancianos</a:t>
                      </a:r>
                    </a:p>
                  </a:txBody>
                  <a:tcPr marL="89535" marR="895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consejodeancianos@villahermosa.gob.mx</a:t>
                      </a:r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93742">
                <a:tc>
                  <a:txBody>
                    <a:bodyPr/>
                    <a:lstStyle/>
                    <a:p>
                      <a:pPr algn="ctr" fontAlgn="b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</a:t>
                      </a:r>
                      <a:r>
                        <a:rPr lang="es-MX" sz="1000" b="0" i="0" u="none" strike="noStrike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Stephania</a:t>
                      </a:r>
                      <a:r>
                        <a:rPr lang="es-MX" sz="10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Gerónimo López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 Subdirección de Atención a la Discapacidad</a:t>
                      </a:r>
                    </a:p>
                  </a:txBody>
                  <a:tcPr marL="89535" marR="895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proceso</a:t>
                      </a:r>
                      <a:endParaRPr lang="es-ES" sz="1000" b="1" i="0" u="none" strike="noStrike" kern="1200" baseline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3150230</a:t>
                      </a:r>
                      <a:endParaRPr lang="es-ES" sz="10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36" marR="7736" marT="773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" name="10 Imagen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05" y="4009100"/>
            <a:ext cx="716506" cy="928762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1475656" y="6510536"/>
            <a:ext cx="619268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</a:rPr>
              <a:t>Prolongación Av. Paseo Usumacinta ·1001, esq. Av. Adolfo Ruiz Cortines, Col. </a:t>
            </a:r>
            <a:r>
              <a:rPr lang="es-MX" sz="900" dirty="0" err="1">
                <a:solidFill>
                  <a:srgbClr val="000000"/>
                </a:solidFill>
                <a:latin typeface="Arial" panose="020B0604020202020204" pitchFamily="34" charset="0"/>
              </a:rPr>
              <a:t>Atasta</a:t>
            </a:r>
            <a:r>
              <a:rPr lang="es-MX" sz="900" dirty="0">
                <a:solidFill>
                  <a:srgbClr val="000000"/>
                </a:solidFill>
                <a:latin typeface="Arial" panose="020B0604020202020204" pitchFamily="34" charset="0"/>
              </a:rPr>
              <a:t>, Centro, Tabasco, México </a:t>
            </a:r>
            <a:endParaRPr lang="es-MX" sz="9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7998" y="2928980"/>
            <a:ext cx="752413" cy="79208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47" y="1772816"/>
            <a:ext cx="776883" cy="101214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905" y="5017212"/>
            <a:ext cx="750525" cy="986456"/>
          </a:xfrm>
          <a:prstGeom prst="rect">
            <a:avLst/>
          </a:prstGeom>
        </p:spPr>
      </p:pic>
      <p:sp>
        <p:nvSpPr>
          <p:cNvPr id="12" name="Cuadro de texto 2"/>
          <p:cNvSpPr txBox="1">
            <a:spLocks noChangeArrowheads="1"/>
          </p:cNvSpPr>
          <p:nvPr/>
        </p:nvSpPr>
        <p:spPr bwMode="auto">
          <a:xfrm>
            <a:off x="4572000" y="260648"/>
            <a:ext cx="417646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endParaRPr lang="es-MX" sz="1400" b="1" dirty="0" smtClean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s-MX" sz="1400" b="1" dirty="0" smtClean="0"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DIRECTORIO I|NSTITUCIONAL DIF MUNICIPAL</a:t>
            </a:r>
          </a:p>
          <a:p>
            <a:pPr algn="ctr">
              <a:spcAft>
                <a:spcPts val="0"/>
              </a:spcAft>
            </a:pPr>
            <a:endParaRPr lang="es-MX" sz="1400" b="1" dirty="0" smtClean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es-MX" sz="1400" b="1" dirty="0" smtClean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0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281</Words>
  <Application>Microsoft Office PowerPoint</Application>
  <PresentationFormat>Presentación en pantalla (4:3)</PresentationFormat>
  <Paragraphs>89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STI</cp:lastModifiedBy>
  <cp:revision>70</cp:revision>
  <dcterms:created xsi:type="dcterms:W3CDTF">2016-06-23T22:48:03Z</dcterms:created>
  <dcterms:modified xsi:type="dcterms:W3CDTF">2017-11-15T17:10:46Z</dcterms:modified>
</cp:coreProperties>
</file>