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07AC-CCA1-48F6-A1DB-80CA2F845518}" type="datetimeFigureOut">
              <a:rPr lang="es-MX" smtClean="0"/>
              <a:t>26/09/2018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421C6-D6DE-425A-8758-26D64A77A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11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421C6-D6DE-425A-8758-26D64A77A21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2192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421C6-D6DE-425A-8758-26D64A77A21A}" type="slidenum">
              <a:rPr lang="es-MX" smtClean="0">
                <a:solidFill>
                  <a:prstClr val="black"/>
                </a:solidFill>
              </a:rPr>
              <a:pPr/>
              <a:t>2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92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421C6-D6DE-425A-8758-26D64A77A21A}" type="slidenum">
              <a:rPr lang="es-MX" smtClean="0">
                <a:solidFill>
                  <a:prstClr val="black"/>
                </a:solidFill>
              </a:rPr>
              <a:pPr/>
              <a:t>3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92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421C6-D6DE-425A-8758-26D64A77A21A}" type="slidenum">
              <a:rPr lang="es-MX" smtClean="0">
                <a:solidFill>
                  <a:prstClr val="black"/>
                </a:solidFill>
              </a:rPr>
              <a:pPr/>
              <a:t>4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9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2ABE2-D3D4-4208-9B05-F1EF00AEFD8F}" type="slidenum">
              <a:rPr lang="es-MX" smtClean="0">
                <a:solidFill>
                  <a:prstClr val="black"/>
                </a:solidFill>
              </a:rPr>
              <a:pPr/>
              <a:t>5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4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antoniojgarcialinares@villahermosa.go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hyperlink" Target="mailto:davidignacio@villahermosa.gob.m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alvadorclemente@villahermosa.gob.mx" TargetMode="External"/><Relationship Id="rId5" Type="http://schemas.openxmlformats.org/officeDocument/2006/relationships/hyperlink" Target="mailto:josepinzon@villahermosa.gob.mx" TargetMode="External"/><Relationship Id="rId4" Type="http://schemas.openxmlformats.org/officeDocument/2006/relationships/hyperlink" Target="mailto:antoniojgarcialinares@villahermosa.gob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hyperlink" Target="mailto:davidignacio@villahermosa.gob.m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alvadorclemente@villahermosa.gob.mx" TargetMode="External"/><Relationship Id="rId11" Type="http://schemas.openxmlformats.org/officeDocument/2006/relationships/image" Target="../media/image5.png"/><Relationship Id="rId5" Type="http://schemas.openxmlformats.org/officeDocument/2006/relationships/hyperlink" Target="mailto:josepinzon@villahermosa.gob.mx" TargetMode="External"/><Relationship Id="rId10" Type="http://schemas.openxmlformats.org/officeDocument/2006/relationships/hyperlink" Target="mailto:josebeauregard@villahermosa.gob.mx" TargetMode="External"/><Relationship Id="rId4" Type="http://schemas.openxmlformats.org/officeDocument/2006/relationships/hyperlink" Target="mailto:antoniojgarcialinares@villahermosa.gob" TargetMode="Externa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mailto:guillermojaurigui@villahermosa.gob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3275856" y="271145"/>
            <a:ext cx="5612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200" b="1" dirty="0" smtClean="0">
                <a:latin typeface="Century Gothic" panose="020B0502020202020204" pitchFamily="34" charset="0"/>
                <a:ea typeface="Calibri"/>
                <a:cs typeface="Times New Roman"/>
              </a:rPr>
              <a:t>DIRECCIÓN DE PROTECCIÓN AMBIENTAL Y DESARROLLO SUSTENTABLE</a:t>
            </a:r>
            <a:endParaRPr lang="es-MX" sz="1200" dirty="0">
              <a:effectLst/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533109" y="807095"/>
            <a:ext cx="4415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200" b="1" dirty="0" smtClean="0">
                <a:latin typeface="Century Gothic" panose="020B0502020202020204" pitchFamily="34" charset="0"/>
                <a:ea typeface="Calibri"/>
                <a:cs typeface="Times New Roman"/>
              </a:rPr>
              <a:t>DIRECTORIO DE FUNCIONARIOS PÚBLICOS</a:t>
            </a:r>
          </a:p>
          <a:p>
            <a:pPr algn="ctr">
              <a:spcAft>
                <a:spcPts val="0"/>
              </a:spcAft>
            </a:pPr>
            <a:r>
              <a:rPr lang="es-MX" sz="1200" b="1" dirty="0" smtClean="0">
                <a:latin typeface="Century Gothic" panose="020B0502020202020204" pitchFamily="34" charset="0"/>
                <a:ea typeface="Calibri"/>
                <a:cs typeface="Times New Roman"/>
              </a:rPr>
              <a:t>Tercer Trimestre</a:t>
            </a:r>
            <a:r>
              <a:rPr lang="es-MX" sz="1200" b="1" dirty="0" smtClean="0">
                <a:effectLst/>
                <a:latin typeface="Century Gothic" panose="020B0502020202020204" pitchFamily="34" charset="0"/>
                <a:ea typeface="Calibri"/>
                <a:cs typeface="Times New Roman"/>
              </a:rPr>
              <a:t> de 2018</a:t>
            </a:r>
            <a:endParaRPr lang="es-MX" sz="1200" dirty="0">
              <a:effectLst/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25701" y="6469305"/>
            <a:ext cx="314224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PROLONGACIO DE PASEO TABASCO #1401 , COL. TABASCO 2000 , C.P. 86035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5213414" y="645333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310-32-32 EXT.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1188 SUBDIRECCION: 1-61-42-24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94" y="195942"/>
            <a:ext cx="1574271" cy="121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68237"/>
              </p:ext>
            </p:extLst>
          </p:nvPr>
        </p:nvGraphicFramePr>
        <p:xfrm>
          <a:off x="183096" y="1556792"/>
          <a:ext cx="8828372" cy="458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752"/>
                <a:gridCol w="1420992"/>
                <a:gridCol w="1440160"/>
                <a:gridCol w="2520280"/>
                <a:gridCol w="1008112"/>
                <a:gridCol w="911076"/>
              </a:tblGrid>
              <a:tr h="43094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NOMBRE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CARGO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E-MAIL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TELEFONO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EXTENSION</a:t>
                      </a:r>
                      <a:endParaRPr lang="es-MX" sz="1200" dirty="0"/>
                    </a:p>
                  </a:txBody>
                  <a:tcPr/>
                </a:tc>
              </a:tr>
              <a:tr h="136925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b="0" dirty="0" smtClean="0">
                          <a:solidFill>
                            <a:schemeClr val="dk1"/>
                          </a:solidFill>
                        </a:rPr>
                        <a:t>ING.</a:t>
                      </a:r>
                      <a:r>
                        <a:rPr lang="es-MX" sz="1000" b="0" baseline="0" dirty="0" smtClean="0">
                          <a:solidFill>
                            <a:schemeClr val="dk1"/>
                          </a:solidFill>
                        </a:rPr>
                        <a:t> ANTONIO JAVIER GARCÍA LINARES.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endParaRPr lang="es-MX" sz="1000" dirty="0" smtClean="0"/>
                    </a:p>
                    <a:p>
                      <a:pPr algn="ctr"/>
                      <a:r>
                        <a:rPr lang="es-MX" sz="1000" b="0" dirty="0" smtClean="0">
                          <a:solidFill>
                            <a:schemeClr val="dk1"/>
                          </a:solidFill>
                        </a:rPr>
                        <a:t>ENCARGADO</a:t>
                      </a:r>
                      <a:r>
                        <a:rPr lang="es-MX" sz="1000" b="0" baseline="0" dirty="0" smtClean="0">
                          <a:solidFill>
                            <a:schemeClr val="dk1"/>
                          </a:solidFill>
                        </a:rPr>
                        <a:t> DE LA DIRECCIÓN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err="1" smtClean="0">
                          <a:hlinkClick r:id="rId4"/>
                        </a:rPr>
                        <a:t>antoniojgarcialinares@villahermosa.gob</a:t>
                      </a:r>
                      <a:r>
                        <a:rPr lang="es-MX" sz="1000" dirty="0" smtClean="0"/>
                        <a:t> </a:t>
                      </a:r>
                    </a:p>
                    <a:p>
                      <a:pPr algn="l"/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1189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9430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/>
                        <a:t>VACANTE</a:t>
                      </a:r>
                    </a:p>
                    <a:p>
                      <a:pPr algn="l"/>
                      <a:endParaRPr lang="es-MX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SUBDIRECTOR</a:t>
                      </a:r>
                      <a:r>
                        <a:rPr lang="es-MX" sz="1000" baseline="0" dirty="0" smtClean="0"/>
                        <a:t> DE ESTUDIOS Y PROYECTOS AMBIENTALES.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***************************************************</a:t>
                      </a:r>
                    </a:p>
                    <a:p>
                      <a:pPr algn="l"/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1189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928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/>
                        <a:t>VACANTE</a:t>
                      </a:r>
                    </a:p>
                    <a:p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SUBDIRECCION</a:t>
                      </a:r>
                      <a:r>
                        <a:rPr lang="es-MX" sz="1000" baseline="0" dirty="0" smtClean="0"/>
                        <a:t> DE REGULACIÓN AMBIENTAL.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***************************************************</a:t>
                      </a:r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1188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C:\Users\SDS\Desktop\lina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88" y="2053693"/>
            <a:ext cx="1375584" cy="123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3275856" y="271145"/>
            <a:ext cx="5612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DIRECCIÓN DE PROTECCIÓN AMBIENTAL Y DESARROLLO SUSTENTABLE</a:t>
            </a:r>
            <a:endParaRPr lang="es-MX" sz="1200" dirty="0">
              <a:solidFill>
                <a:prstClr val="black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96822" y="804359"/>
            <a:ext cx="4509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DIRECTORIO DE FUNCIONARIOS PÚBLICOS</a:t>
            </a:r>
          </a:p>
          <a:p>
            <a:pPr algn="ct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Tercer Trimestre de 2018</a:t>
            </a:r>
            <a:endParaRPr lang="es-MX" sz="1200" dirty="0">
              <a:solidFill>
                <a:prstClr val="black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25701" y="6469305"/>
            <a:ext cx="314224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 smtClean="0">
                <a:solidFill>
                  <a:prstClr val="black"/>
                </a:solidFill>
                <a:ea typeface="Calibri"/>
                <a:cs typeface="Times New Roman"/>
              </a:rPr>
              <a:t>PROLONGACIO DE PASEO TABASCO #1401 , COL. TABASCO 2000 , C.P. 86035</a:t>
            </a:r>
            <a:endParaRPr lang="es-MX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5213414" y="645333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>
                <a:solidFill>
                  <a:prstClr val="black"/>
                </a:solidFill>
                <a:ea typeface="Calibri"/>
              </a:rPr>
              <a:t>TELÉFONO: 310-32-32 EXT. </a:t>
            </a:r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1188 SUBDIRECCION: 1-61-42-24</a:t>
            </a:r>
            <a:endParaRPr lang="es-MX" sz="800" b="1" dirty="0">
              <a:solidFill>
                <a:prstClr val="black"/>
              </a:solidFill>
              <a:latin typeface="Tahoma"/>
              <a:ea typeface="Calibri"/>
            </a:endParaRPr>
          </a:p>
          <a:p>
            <a:pPr algn="ctr"/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HORARIO </a:t>
            </a:r>
            <a:r>
              <a:rPr lang="es-MX" sz="700" b="1" dirty="0">
                <a:solidFill>
                  <a:prstClr val="black"/>
                </a:solidFill>
                <a:ea typeface="Calibri"/>
              </a:rPr>
              <a:t>DE ATENCIÓN DE LUNES A VIERNES DE 8:00 A 16:00 HORAS.</a:t>
            </a:r>
            <a:endParaRPr lang="es-MX" sz="800" dirty="0">
              <a:solidFill>
                <a:prstClr val="black"/>
              </a:solidFill>
              <a:latin typeface="Tahoma"/>
              <a:ea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94" y="195942"/>
            <a:ext cx="1574271" cy="121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79901"/>
              </p:ext>
            </p:extLst>
          </p:nvPr>
        </p:nvGraphicFramePr>
        <p:xfrm>
          <a:off x="183096" y="1556792"/>
          <a:ext cx="8828372" cy="460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752"/>
                <a:gridCol w="1276976"/>
                <a:gridCol w="1584176"/>
                <a:gridCol w="2520280"/>
                <a:gridCol w="1008112"/>
                <a:gridCol w="911076"/>
              </a:tblGrid>
              <a:tr h="43094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NOMBRE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CARGO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E-MAIL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TELEFONO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EXTENSION</a:t>
                      </a:r>
                      <a:endParaRPr lang="es-MX" sz="1200" dirty="0"/>
                    </a:p>
                  </a:txBody>
                  <a:tcPr/>
                </a:tc>
              </a:tr>
              <a:tr h="1387114"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/>
                        <a:t>VACANTE</a:t>
                      </a:r>
                    </a:p>
                    <a:p>
                      <a:endParaRPr lang="es-MX" sz="1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SUBDIRECCIÓN</a:t>
                      </a:r>
                      <a:r>
                        <a:rPr lang="es-MX" sz="1000" baseline="0" dirty="0" smtClean="0"/>
                        <a:t> DE PROMOCIÓN DEL DESARROLLO SUSTENTABLE.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********************************</a:t>
                      </a:r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1188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9430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/>
                        <a:t>VACANTE</a:t>
                      </a:r>
                    </a:p>
                    <a:p>
                      <a:pPr algn="l"/>
                      <a:endParaRPr lang="es-MX" sz="1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UNIDAD</a:t>
                      </a:r>
                      <a:r>
                        <a:rPr lang="es-MX" sz="1000" baseline="0" dirty="0" smtClean="0"/>
                        <a:t> DE ENLACE ADMINISTRATIVO.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**************************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*******</a:t>
                      </a:r>
                    </a:p>
                    <a:p>
                      <a:endParaRPr lang="es-MX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1188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928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baseline="0" dirty="0" smtClean="0"/>
                    </a:p>
                    <a:p>
                      <a:pPr algn="l"/>
                      <a:r>
                        <a:rPr lang="es-MX" sz="1000" baseline="0" dirty="0" smtClean="0"/>
                        <a:t>VACANTE</a:t>
                      </a:r>
                      <a:endParaRPr lang="es-MX" sz="1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UNIDAD</a:t>
                      </a:r>
                      <a:r>
                        <a:rPr lang="es-MX" sz="1000" baseline="0" dirty="0" smtClean="0"/>
                        <a:t> DE ASUNTOS JURIDICOS.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/>
                        <a:t>*********************************</a:t>
                      </a:r>
                    </a:p>
                    <a:p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1188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3275856" y="271145"/>
            <a:ext cx="5612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DIRECCIÓN DE PROTECCIÓN AMBIENTAL Y DESARROLLO SUSTENTABLE</a:t>
            </a:r>
            <a:endParaRPr lang="es-MX" sz="1200" dirty="0">
              <a:solidFill>
                <a:prstClr val="black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61101" y="807095"/>
            <a:ext cx="4415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DIRECTORIO DE FUNCIONARIOS PÚBLICOS</a:t>
            </a:r>
          </a:p>
          <a:p>
            <a:pPr algn="ct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Tercer Trimestre de 2018</a:t>
            </a:r>
            <a:endParaRPr lang="es-MX" sz="1200" dirty="0">
              <a:solidFill>
                <a:prstClr val="black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25701" y="6469305"/>
            <a:ext cx="314224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 smtClean="0">
                <a:solidFill>
                  <a:prstClr val="black"/>
                </a:solidFill>
                <a:ea typeface="Calibri"/>
                <a:cs typeface="Times New Roman"/>
              </a:rPr>
              <a:t>PROLONGACIO DE PASEO TABASCO #1401 , COL. TABASCO 2000 , C.P. 86035</a:t>
            </a:r>
            <a:endParaRPr lang="es-MX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5213414" y="645333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>
                <a:solidFill>
                  <a:prstClr val="black"/>
                </a:solidFill>
                <a:ea typeface="Calibri"/>
              </a:rPr>
              <a:t>TELÉFONO: 310-32-32 EXT. </a:t>
            </a:r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1188 SUBDIRECCION: 1-61-42-24</a:t>
            </a:r>
            <a:endParaRPr lang="es-MX" sz="800" b="1" dirty="0">
              <a:solidFill>
                <a:prstClr val="black"/>
              </a:solidFill>
              <a:latin typeface="Tahoma"/>
              <a:ea typeface="Calibri"/>
            </a:endParaRPr>
          </a:p>
          <a:p>
            <a:pPr algn="ctr"/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HORARIO </a:t>
            </a:r>
            <a:r>
              <a:rPr lang="es-MX" sz="700" b="1" dirty="0">
                <a:solidFill>
                  <a:prstClr val="black"/>
                </a:solidFill>
                <a:ea typeface="Calibri"/>
              </a:rPr>
              <a:t>DE ATENCIÓN DE LUNES A VIERNES DE 8:00 A 16:00 HORAS.</a:t>
            </a:r>
            <a:endParaRPr lang="es-MX" sz="800" dirty="0">
              <a:solidFill>
                <a:prstClr val="black"/>
              </a:solidFill>
              <a:latin typeface="Tahoma"/>
              <a:ea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94" y="195942"/>
            <a:ext cx="1574271" cy="121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79580"/>
              </p:ext>
            </p:extLst>
          </p:nvPr>
        </p:nvGraphicFramePr>
        <p:xfrm>
          <a:off x="183096" y="1556792"/>
          <a:ext cx="8828372" cy="45873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7752"/>
                <a:gridCol w="1420992"/>
                <a:gridCol w="1440160"/>
                <a:gridCol w="2520280"/>
                <a:gridCol w="1008112"/>
                <a:gridCol w="911076"/>
              </a:tblGrid>
              <a:tr h="43094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NOMBRE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CARGO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E-MAIL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TELEFONO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EXTENSION</a:t>
                      </a:r>
                      <a:endParaRPr lang="es-MX" sz="1200" dirty="0"/>
                    </a:p>
                  </a:txBody>
                  <a:tcPr/>
                </a:tc>
              </a:tr>
              <a:tr h="136925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ING.</a:t>
                      </a:r>
                      <a:r>
                        <a:rPr lang="es-MX" sz="1400" baseline="0" dirty="0" smtClean="0"/>
                        <a:t> ANTONIO JAVIER  GARCÍA LINARES.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DIRECTOR.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err="1" smtClean="0">
                          <a:hlinkClick r:id="rId4"/>
                        </a:rPr>
                        <a:t>antoniojgarcialinares@villahermosa.gob</a:t>
                      </a:r>
                      <a:r>
                        <a:rPr lang="es-MX" sz="1400" dirty="0" smtClean="0"/>
                        <a:t> </a:t>
                      </a:r>
                    </a:p>
                    <a:p>
                      <a:pPr algn="l"/>
                      <a:endParaRPr lang="es-MX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3.10.32.32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1189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9430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BIOL.</a:t>
                      </a:r>
                      <a:r>
                        <a:rPr lang="es-MX" sz="1400" baseline="0" dirty="0" smtClean="0"/>
                        <a:t> JOSE ALBERTO PINZON HERRERA.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SUBDIRECTOR</a:t>
                      </a:r>
                      <a:r>
                        <a:rPr lang="es-MX" sz="1400" baseline="0" dirty="0" smtClean="0"/>
                        <a:t> DE ESTUDIOS Y PROYECTOS AMBIENTALES.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>
                          <a:hlinkClick r:id="rId5"/>
                        </a:rPr>
                        <a:t>josepinzon@villahermosa.gob.mx</a:t>
                      </a:r>
                      <a:r>
                        <a:rPr lang="es-MX" sz="1400" dirty="0" smtClean="0"/>
                        <a:t> </a:t>
                      </a:r>
                      <a:endParaRPr lang="es-MX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3.10.32.32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1189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928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baseline="0" dirty="0" smtClean="0"/>
                    </a:p>
                    <a:p>
                      <a:r>
                        <a:rPr lang="es-MX" sz="1400" baseline="0" dirty="0" smtClean="0"/>
                        <a:t>**************************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SUBDIRECCION</a:t>
                      </a:r>
                      <a:r>
                        <a:rPr lang="es-MX" sz="1400" baseline="0" dirty="0" smtClean="0"/>
                        <a:t> DE REGULACIÓN AMBIENTAL.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***************************************************</a:t>
                      </a:r>
                      <a:endParaRPr lang="es-MX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3.10.32.32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1188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292447"/>
              </p:ext>
            </p:extLst>
          </p:nvPr>
        </p:nvGraphicFramePr>
        <p:xfrm>
          <a:off x="183096" y="1484784"/>
          <a:ext cx="8828372" cy="460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752"/>
                <a:gridCol w="1420992"/>
                <a:gridCol w="1800200"/>
                <a:gridCol w="1961569"/>
                <a:gridCol w="1062767"/>
                <a:gridCol w="1055092"/>
              </a:tblGrid>
              <a:tr h="43094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NOMBRE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CARGO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E-MAIL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TELEFONO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EXTENSION</a:t>
                      </a:r>
                      <a:endParaRPr lang="es-MX" sz="1200" dirty="0"/>
                    </a:p>
                  </a:txBody>
                  <a:tcPr/>
                </a:tc>
              </a:tr>
              <a:tr h="1387114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/>
                        <a:t>VACANTE</a:t>
                      </a:r>
                    </a:p>
                    <a:p>
                      <a:pPr algn="l"/>
                      <a:endParaRPr lang="es-MX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000" dirty="0" smtClean="0"/>
                        <a:t>JEFE</a:t>
                      </a:r>
                      <a:r>
                        <a:rPr lang="es-MX" sz="1000" baseline="0" dirty="0" smtClean="0"/>
                        <a:t> DEL DEPARTAMENTO DE SISTEMAS DE INFORMACIÓN GEOGRÁFICA.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****************************************</a:t>
                      </a:r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1188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9430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BIOL.</a:t>
                      </a:r>
                      <a:r>
                        <a:rPr lang="es-MX" sz="1000" baseline="0" dirty="0" smtClean="0"/>
                        <a:t> ISAAC SALVADOR CLEMENTE DEL RIO.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JEFE</a:t>
                      </a:r>
                      <a:r>
                        <a:rPr lang="es-MX" sz="1000" baseline="0" dirty="0" smtClean="0"/>
                        <a:t> DEL DEPARTAMENTO DE RECURSOS NATURALES E IMPACTO AMBIENTAL.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>
                          <a:hlinkClick r:id="rId6"/>
                        </a:rPr>
                        <a:t>salvadorclemente@villahermosa.gob.</a:t>
                      </a:r>
                      <a:r>
                        <a:rPr lang="es-MX" sz="1000" baseline="0" dirty="0" smtClean="0">
                          <a:hlinkClick r:id="rId6"/>
                        </a:rPr>
                        <a:t>mx</a:t>
                      </a:r>
                      <a:r>
                        <a:rPr lang="es-MX" sz="1000" baseline="0" dirty="0" smtClean="0"/>
                        <a:t> 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1.61.42.24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********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928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ING.</a:t>
                      </a:r>
                      <a:r>
                        <a:rPr lang="es-MX" sz="1000" baseline="0" dirty="0" smtClean="0"/>
                        <a:t> DAVID IGNACIO PRIEGO GARCIA.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/>
                    </a:p>
                    <a:p>
                      <a:pPr algn="l"/>
                      <a:r>
                        <a:rPr lang="es-MX" sz="1000" dirty="0" smtClean="0"/>
                        <a:t>JEFE</a:t>
                      </a:r>
                      <a:r>
                        <a:rPr lang="es-MX" sz="1000" baseline="0" dirty="0" smtClean="0"/>
                        <a:t> DEL DEPARTAMENTO DE CONTAMINACIÓN Y RESTAURACIÓN.</a:t>
                      </a:r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>
                          <a:hlinkClick r:id="rId7"/>
                        </a:rPr>
                        <a:t>davidignacio@villahermosa.gob.mx</a:t>
                      </a:r>
                      <a:r>
                        <a:rPr lang="es-MX" sz="1000" dirty="0" smtClean="0"/>
                        <a:t> 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1.61.42.24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********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14" y="3337192"/>
            <a:ext cx="1316165" cy="14599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 descr="C:\Users\SDS\Desktop\davi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98730"/>
            <a:ext cx="1584176" cy="1366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3275856" y="271145"/>
            <a:ext cx="5612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DIRECCIÓN DE PROTECCIÓN AMBIENTAL Y DESARROLLO SUSTENTABLE</a:t>
            </a:r>
            <a:endParaRPr lang="es-MX" sz="1200" dirty="0">
              <a:solidFill>
                <a:prstClr val="black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555776" y="807095"/>
            <a:ext cx="4415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DIRECTORIO DE FUNCIONARIOS PÚBLICOS</a:t>
            </a:r>
          </a:p>
          <a:p>
            <a:pPr algn="ct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Tercer Trimestre de 2018</a:t>
            </a:r>
            <a:endParaRPr lang="es-MX" sz="1200" dirty="0">
              <a:solidFill>
                <a:prstClr val="black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25701" y="6469305"/>
            <a:ext cx="314224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 smtClean="0">
                <a:solidFill>
                  <a:prstClr val="black"/>
                </a:solidFill>
                <a:ea typeface="Calibri"/>
                <a:cs typeface="Times New Roman"/>
              </a:rPr>
              <a:t>PROLONGACIO DE PASEO TABASCO #1401 , COL. TABASCO 2000 , C.P. 86035</a:t>
            </a:r>
            <a:endParaRPr lang="es-MX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5213414" y="645333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>
                <a:solidFill>
                  <a:prstClr val="black"/>
                </a:solidFill>
                <a:ea typeface="Calibri"/>
              </a:rPr>
              <a:t>TELÉFONO: 310-32-32 EXT. </a:t>
            </a:r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1188 SUBDIRECCION: 1-61-42-24</a:t>
            </a:r>
            <a:endParaRPr lang="es-MX" sz="800" b="1" dirty="0">
              <a:solidFill>
                <a:prstClr val="black"/>
              </a:solidFill>
              <a:latin typeface="Tahoma"/>
              <a:ea typeface="Calibri"/>
            </a:endParaRPr>
          </a:p>
          <a:p>
            <a:pPr algn="ctr"/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HORARIO </a:t>
            </a:r>
            <a:r>
              <a:rPr lang="es-MX" sz="700" b="1" dirty="0">
                <a:solidFill>
                  <a:prstClr val="black"/>
                </a:solidFill>
                <a:ea typeface="Calibri"/>
              </a:rPr>
              <a:t>DE ATENCIÓN DE LUNES A VIERNES DE 8:00 A 16:00 HORAS.</a:t>
            </a:r>
            <a:endParaRPr lang="es-MX" sz="800" dirty="0">
              <a:solidFill>
                <a:prstClr val="black"/>
              </a:solidFill>
              <a:latin typeface="Tahoma"/>
              <a:ea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94" y="195942"/>
            <a:ext cx="1574271" cy="121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26697"/>
              </p:ext>
            </p:extLst>
          </p:nvPr>
        </p:nvGraphicFramePr>
        <p:xfrm>
          <a:off x="183096" y="1556792"/>
          <a:ext cx="8828372" cy="45873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7752"/>
                <a:gridCol w="1420992"/>
                <a:gridCol w="1440160"/>
                <a:gridCol w="2520280"/>
                <a:gridCol w="1008112"/>
                <a:gridCol w="911076"/>
              </a:tblGrid>
              <a:tr h="43094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NOMBRE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CARGO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E-MAIL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TELEFONO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EXTENSION</a:t>
                      </a:r>
                      <a:endParaRPr lang="es-MX" sz="1200" dirty="0"/>
                    </a:p>
                  </a:txBody>
                  <a:tcPr/>
                </a:tc>
              </a:tr>
              <a:tr h="136925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ING.</a:t>
                      </a:r>
                      <a:r>
                        <a:rPr lang="es-MX" sz="1400" baseline="0" dirty="0" smtClean="0"/>
                        <a:t> ANTONIO JAVIER  GARCÍA LINARES.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DIRECTOR.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err="1" smtClean="0">
                          <a:hlinkClick r:id="rId4"/>
                        </a:rPr>
                        <a:t>antoniojgarcialinares@villahermosa.gob</a:t>
                      </a:r>
                      <a:r>
                        <a:rPr lang="es-MX" sz="1400" dirty="0" smtClean="0"/>
                        <a:t> </a:t>
                      </a:r>
                    </a:p>
                    <a:p>
                      <a:pPr algn="l"/>
                      <a:endParaRPr lang="es-MX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3.10.32.32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1189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9430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BIOL.</a:t>
                      </a:r>
                      <a:r>
                        <a:rPr lang="es-MX" sz="1400" baseline="0" dirty="0" smtClean="0"/>
                        <a:t> JOSE ALBERTO PINZON HERRERA.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SUBDIRECTOR</a:t>
                      </a:r>
                      <a:r>
                        <a:rPr lang="es-MX" sz="1400" baseline="0" dirty="0" smtClean="0"/>
                        <a:t> DE ESTUDIOS Y PROYECTOS AMBIENTALES.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>
                          <a:hlinkClick r:id="rId5"/>
                        </a:rPr>
                        <a:t>josepinzon@villahermosa.gob.mx</a:t>
                      </a:r>
                      <a:r>
                        <a:rPr lang="es-MX" sz="1400" dirty="0" smtClean="0"/>
                        <a:t> </a:t>
                      </a:r>
                      <a:endParaRPr lang="es-MX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3.10.32.32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1189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928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baseline="0" dirty="0" smtClean="0"/>
                    </a:p>
                    <a:p>
                      <a:r>
                        <a:rPr lang="es-MX" sz="1400" baseline="0" dirty="0" smtClean="0"/>
                        <a:t>**************************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SUBDIRECCION</a:t>
                      </a:r>
                      <a:r>
                        <a:rPr lang="es-MX" sz="1400" baseline="0" dirty="0" smtClean="0"/>
                        <a:t> DE REGULACIÓN AMBIENTAL.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***************************************************</a:t>
                      </a:r>
                      <a:endParaRPr lang="es-MX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3.10.32.32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1188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265972"/>
              </p:ext>
            </p:extLst>
          </p:nvPr>
        </p:nvGraphicFramePr>
        <p:xfrm>
          <a:off x="183096" y="1484784"/>
          <a:ext cx="8828372" cy="46052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7752"/>
                <a:gridCol w="1420992"/>
                <a:gridCol w="1800200"/>
                <a:gridCol w="1961569"/>
                <a:gridCol w="1062767"/>
                <a:gridCol w="1055092"/>
              </a:tblGrid>
              <a:tr h="43094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NOMBRE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CARGO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E-MAIL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TELEFONO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EXTENSION</a:t>
                      </a:r>
                      <a:endParaRPr lang="es-MX" sz="1200" dirty="0"/>
                    </a:p>
                  </a:txBody>
                  <a:tcPr/>
                </a:tc>
              </a:tr>
              <a:tr h="1387114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baseline="0" dirty="0" smtClean="0"/>
                        <a:t>***************************************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dirty="0" smtClean="0"/>
                        <a:t>JEFE</a:t>
                      </a:r>
                      <a:r>
                        <a:rPr lang="es-MX" sz="1400" baseline="0" dirty="0" smtClean="0"/>
                        <a:t> DEL DEPARTAMENTO DE SISTEMAS DE INFORMACIÓN GEOGRÁFICA.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****************************************</a:t>
                      </a:r>
                      <a:endParaRPr lang="es-MX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3.10.32.32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1188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9430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BIOL.</a:t>
                      </a:r>
                      <a:r>
                        <a:rPr lang="es-MX" sz="1400" baseline="0" dirty="0" smtClean="0"/>
                        <a:t> ISAAC SALVADOR CLEMENTE DEL RIO.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JEFE</a:t>
                      </a:r>
                      <a:r>
                        <a:rPr lang="es-MX" sz="1400" baseline="0" dirty="0" smtClean="0"/>
                        <a:t> DEL DEPARTAMENTO DE RECURSOS NATURALES E IMPACTO AMBIENTAL.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>
                          <a:hlinkClick r:id="rId6"/>
                        </a:rPr>
                        <a:t>salvadorclemente@villahermosa.gob.</a:t>
                      </a:r>
                      <a:r>
                        <a:rPr lang="es-MX" sz="1400" baseline="0" dirty="0" smtClean="0">
                          <a:hlinkClick r:id="rId6"/>
                        </a:rPr>
                        <a:t>mx</a:t>
                      </a:r>
                      <a:r>
                        <a:rPr lang="es-MX" sz="1400" baseline="0" dirty="0" smtClean="0"/>
                        <a:t> 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1.61.42.24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********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9284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ING.</a:t>
                      </a:r>
                      <a:r>
                        <a:rPr lang="es-MX" sz="1400" baseline="0" dirty="0" smtClean="0"/>
                        <a:t> DAVID IGNACIO PRIEGO GARCIA.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/>
                    </a:p>
                    <a:p>
                      <a:pPr algn="l"/>
                      <a:r>
                        <a:rPr lang="es-MX" sz="1400" dirty="0" smtClean="0"/>
                        <a:t>JEFE</a:t>
                      </a:r>
                      <a:r>
                        <a:rPr lang="es-MX" sz="1400" baseline="0" dirty="0" smtClean="0"/>
                        <a:t> DEL DEPARTAMENTO DE CONTAMINACIÓN Y RESTAURACIÓN.</a:t>
                      </a:r>
                      <a:endParaRPr lang="es-MX" sz="14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>
                          <a:hlinkClick r:id="rId7"/>
                        </a:rPr>
                        <a:t>davidignacio@villahermosa.gob.mx</a:t>
                      </a:r>
                      <a:r>
                        <a:rPr lang="es-MX" sz="1400" dirty="0" smtClean="0"/>
                        <a:t> 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1.61.42.24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400" dirty="0" smtClean="0"/>
                    </a:p>
                    <a:p>
                      <a:pPr algn="l"/>
                      <a:r>
                        <a:rPr lang="es-MX" sz="1400" dirty="0" smtClean="0"/>
                        <a:t>********</a:t>
                      </a:r>
                      <a:endParaRPr lang="es-MX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14" y="3337192"/>
            <a:ext cx="1316165" cy="14599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 descr="C:\Users\SDS\Desktop\davi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98730"/>
            <a:ext cx="1584176" cy="13665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39538"/>
              </p:ext>
            </p:extLst>
          </p:nvPr>
        </p:nvGraphicFramePr>
        <p:xfrm>
          <a:off x="183096" y="1484783"/>
          <a:ext cx="8828372" cy="464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752"/>
                <a:gridCol w="1420992"/>
                <a:gridCol w="1944216"/>
                <a:gridCol w="1817553"/>
                <a:gridCol w="1062767"/>
                <a:gridCol w="1055092"/>
              </a:tblGrid>
              <a:tr h="443124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NOMBRE</a:t>
                      </a:r>
                      <a:endParaRPr lang="es-MX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CARGO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E-MAIL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TELEFONO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EXTENSION</a:t>
                      </a:r>
                      <a:endParaRPr lang="es-MX" sz="1200" dirty="0"/>
                    </a:p>
                  </a:txBody>
                  <a:tcPr/>
                </a:tc>
              </a:tr>
              <a:tr h="135707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/>
                        <a:t>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000" baseline="0" dirty="0" smtClean="0"/>
                        <a:t>DEPARTAMENTO DE VIGILANCIA Y CLASIFICACIÓN DE  SOLICITUDES Y DENUNCIAS.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******************************************************</a:t>
                      </a:r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1188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/>
                        <a:t>VACANTE</a:t>
                      </a:r>
                    </a:p>
                    <a:p>
                      <a:pPr algn="l"/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baseline="0" dirty="0" smtClean="0"/>
                        <a:t>ENCARGADO DEL DEPARTAMENTO DE VERIFICACIÓN  NORMATIVA.</a:t>
                      </a:r>
                    </a:p>
                    <a:p>
                      <a:pPr algn="l"/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******************************************************</a:t>
                      </a:r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1188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2937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ING.</a:t>
                      </a:r>
                      <a:r>
                        <a:rPr lang="es-MX" sz="1000" baseline="0" dirty="0" smtClean="0"/>
                        <a:t> JOSÉ MANUEL BEAUREGARD SOLÍS.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baseline="0" dirty="0" smtClean="0"/>
                    </a:p>
                    <a:p>
                      <a:pPr algn="l"/>
                      <a:r>
                        <a:rPr lang="es-MX" sz="1000" baseline="0" dirty="0" smtClean="0"/>
                        <a:t>DEPARTAMENTO DE EDUCACIÓN Y DIFUSIÓN AMBIENTAL.</a:t>
                      </a:r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>
                          <a:hlinkClick r:id="rId10"/>
                        </a:rPr>
                        <a:t>josebeauregard@villahermosa.gob.mx</a:t>
                      </a:r>
                      <a:r>
                        <a:rPr lang="es-MX" sz="1000" baseline="0" dirty="0" smtClean="0"/>
                        <a:t> </a:t>
                      </a:r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1188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0" b="34470"/>
          <a:stretch/>
        </p:blipFill>
        <p:spPr bwMode="auto">
          <a:xfrm flipH="1">
            <a:off x="107504" y="4869160"/>
            <a:ext cx="1584176" cy="1224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9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n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8" r="32938" b="21428"/>
          <a:stretch/>
        </p:blipFill>
        <p:spPr bwMode="auto">
          <a:xfrm>
            <a:off x="262716" y="226184"/>
            <a:ext cx="2474595" cy="895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uadro de texto 2"/>
          <p:cNvSpPr txBox="1">
            <a:spLocks noChangeArrowheads="1"/>
          </p:cNvSpPr>
          <p:nvPr/>
        </p:nvSpPr>
        <p:spPr bwMode="auto">
          <a:xfrm>
            <a:off x="4346486" y="6165304"/>
            <a:ext cx="38950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>
                <a:solidFill>
                  <a:prstClr val="black"/>
                </a:solidFill>
                <a:ea typeface="Calibri"/>
              </a:rPr>
              <a:t>TELÉFONO: 310-32-32 EXT. </a:t>
            </a:r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1188 SUBDIRECCION: 1614224</a:t>
            </a:r>
            <a:endParaRPr lang="es-MX" sz="800" b="1" dirty="0">
              <a:solidFill>
                <a:prstClr val="black"/>
              </a:solidFill>
              <a:latin typeface="Tahoma"/>
              <a:ea typeface="Calibri"/>
            </a:endParaRPr>
          </a:p>
          <a:p>
            <a:pPr algn="ctr"/>
            <a:r>
              <a:rPr lang="es-MX" sz="700" b="1" dirty="0" smtClean="0">
                <a:solidFill>
                  <a:prstClr val="black"/>
                </a:solidFill>
                <a:ea typeface="Calibri"/>
              </a:rPr>
              <a:t>HORARIO </a:t>
            </a:r>
            <a:r>
              <a:rPr lang="es-MX" sz="700" b="1" dirty="0">
                <a:solidFill>
                  <a:prstClr val="black"/>
                </a:solidFill>
                <a:ea typeface="Calibri"/>
              </a:rPr>
              <a:t>DE ATENCIÓN DE LUNES A VIERNES DE 8:00 A 16:00 HORAS.</a:t>
            </a:r>
            <a:endParaRPr lang="es-MX" sz="800" dirty="0">
              <a:solidFill>
                <a:prstClr val="black"/>
              </a:solidFill>
              <a:latin typeface="Tahoma"/>
              <a:ea typeface="Calibri"/>
            </a:endParaRPr>
          </a:p>
        </p:txBody>
      </p:sp>
      <p:sp>
        <p:nvSpPr>
          <p:cNvPr id="12" name="Cuadro de texto 2"/>
          <p:cNvSpPr txBox="1">
            <a:spLocks noChangeArrowheads="1"/>
          </p:cNvSpPr>
          <p:nvPr/>
        </p:nvSpPr>
        <p:spPr bwMode="auto">
          <a:xfrm>
            <a:off x="836094" y="6253281"/>
            <a:ext cx="314224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700" b="1" dirty="0" smtClean="0">
                <a:solidFill>
                  <a:prstClr val="black"/>
                </a:solidFill>
                <a:ea typeface="Calibri"/>
                <a:cs typeface="Times New Roman"/>
              </a:rPr>
              <a:t>PROLONGACIO DE PASEO TABASCO #1401 , COL. TABASCO 2000 , C.P. 86035</a:t>
            </a:r>
            <a:endParaRPr lang="es-MX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991589"/>
              </p:ext>
            </p:extLst>
          </p:nvPr>
        </p:nvGraphicFramePr>
        <p:xfrm>
          <a:off x="183096" y="1556792"/>
          <a:ext cx="8828372" cy="189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752"/>
                <a:gridCol w="1420992"/>
                <a:gridCol w="2145651"/>
                <a:gridCol w="1616118"/>
                <a:gridCol w="1062767"/>
                <a:gridCol w="1055092"/>
              </a:tblGrid>
              <a:tr h="41975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FOTO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NOMBRE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CARGO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E-MAIL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TELEFONO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EXTENSION</a:t>
                      </a:r>
                      <a:endParaRPr lang="es-MX" sz="1200" dirty="0"/>
                    </a:p>
                  </a:txBody>
                  <a:tcPr/>
                </a:tc>
              </a:tr>
              <a:tr h="1473974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ING.</a:t>
                      </a:r>
                      <a:r>
                        <a:rPr lang="es-MX" sz="1000" baseline="0" dirty="0" smtClean="0"/>
                        <a:t> GUILLERMO JAUREGUI MOLINA.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/>
                        <a:t>JEFE</a:t>
                      </a:r>
                      <a:r>
                        <a:rPr lang="es-MX" sz="1000" baseline="0" dirty="0" smtClean="0"/>
                        <a:t> DEL DEPARTAMENTO DE PROMOCIÓN DE TECNOLOGÍAS ALTERNATIVAS.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 smtClean="0"/>
                    </a:p>
                    <a:p>
                      <a:r>
                        <a:rPr lang="es-MX" sz="1000" dirty="0" smtClean="0">
                          <a:hlinkClick r:id="rId4"/>
                        </a:rPr>
                        <a:t>guillermojaurigui@villahermosa.gob.mx</a:t>
                      </a:r>
                      <a:r>
                        <a:rPr lang="es-MX" sz="1000" dirty="0" smtClean="0"/>
                        <a:t> </a:t>
                      </a:r>
                      <a:endParaRPr lang="es-MX" sz="1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3.10.32.32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1000" dirty="0" smtClean="0"/>
                    </a:p>
                    <a:p>
                      <a:pPr algn="l"/>
                      <a:r>
                        <a:rPr lang="es-MX" sz="1000" dirty="0" smtClean="0"/>
                        <a:t>1188</a:t>
                      </a:r>
                      <a:endParaRPr lang="es-MX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SDS\Desktop\mem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6" y="1988840"/>
            <a:ext cx="141699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2699792" y="879103"/>
            <a:ext cx="4415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DIRECTORIO DE FUNCIONARIOS PÚBLICOS</a:t>
            </a:r>
          </a:p>
          <a:p>
            <a:pPr algn="ct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Tercer Trimestre 2018</a:t>
            </a:r>
            <a:endParaRPr lang="es-MX" sz="1200" dirty="0">
              <a:solidFill>
                <a:prstClr val="black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3275856" y="271145"/>
            <a:ext cx="5612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/>
            <a:r>
              <a:rPr lang="es-MX" sz="12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DIRECCIÓN DE PROTECCIÓN AMBIENTAL Y DESARROLLO SUSTENTABLE</a:t>
            </a:r>
            <a:endParaRPr lang="es-MX" sz="1200" dirty="0">
              <a:solidFill>
                <a:prstClr val="black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20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616</Words>
  <Application>Microsoft Office PowerPoint</Application>
  <PresentationFormat>Presentación en pantalla (4:3)</PresentationFormat>
  <Paragraphs>316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SDS</cp:lastModifiedBy>
  <cp:revision>55</cp:revision>
  <dcterms:created xsi:type="dcterms:W3CDTF">2016-06-23T22:48:03Z</dcterms:created>
  <dcterms:modified xsi:type="dcterms:W3CDTF">2018-09-26T18:45:39Z</dcterms:modified>
</cp:coreProperties>
</file>