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797675" cy="9928225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A2674"/>
    <a:srgbClr val="37246E"/>
    <a:srgbClr val="312062"/>
    <a:srgbClr val="412579"/>
    <a:srgbClr val="36236B"/>
    <a:srgbClr val="4C3197"/>
    <a:srgbClr val="2F2183"/>
    <a:srgbClr val="3B2183"/>
    <a:srgbClr val="4435A1"/>
    <a:srgbClr val="29206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55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788124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77256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485564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22046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179092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289681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04823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70692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09643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8159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52097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A08854-5C76-4756-8C36-8964CC586BAF}" type="datetimeFigureOut">
              <a:rPr lang="es-MX" smtClean="0"/>
              <a:t>04/04/2018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7FFD1-530C-4055-A531-7A1B09EB740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752695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arlospresenda@villahermosa.gob.mx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juanasalcedo@Villahermosa.Gob.mx" TargetMode="External"/><Relationship Id="rId5" Type="http://schemas.openxmlformats.org/officeDocument/2006/relationships/hyperlink" Target="mailto:dugaljimenez@Villahermosa.Gob.mx" TargetMode="External"/><Relationship Id="rId10" Type="http://schemas.openxmlformats.org/officeDocument/2006/relationships/image" Target="../media/image10.jpeg"/><Relationship Id="rId4" Type="http://schemas.openxmlformats.org/officeDocument/2006/relationships/hyperlink" Target="mailto:josetorrano@villahermosa.gob.mx" TargetMode="External"/><Relationship Id="rId9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mailto:joseleon@vllahermosa.gob.mx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rlospresenda@villahermosa.gob.mx" TargetMode="External"/><Relationship Id="rId11" Type="http://schemas.openxmlformats.org/officeDocument/2006/relationships/image" Target="../media/image13.png"/><Relationship Id="rId5" Type="http://schemas.openxmlformats.org/officeDocument/2006/relationships/hyperlink" Target="mailto:mariaarenas@villahermosa.gob.mx" TargetMode="External"/><Relationship Id="rId10" Type="http://schemas.openxmlformats.org/officeDocument/2006/relationships/image" Target="../media/image12.jpeg"/><Relationship Id="rId4" Type="http://schemas.openxmlformats.org/officeDocument/2006/relationships/hyperlink" Target="mailto:mariaarenas@Villahermosa.Gob.mx" TargetMode="External"/><Relationship Id="rId9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.png"/><Relationship Id="rId7" Type="http://schemas.openxmlformats.org/officeDocument/2006/relationships/hyperlink" Target="mailto:miguelpazortiz@villahermosa.gob.mx" TargetMode="External"/><Relationship Id="rId12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carlospresenda@villahermosa.gob.mx" TargetMode="External"/><Relationship Id="rId11" Type="http://schemas.openxmlformats.org/officeDocument/2006/relationships/image" Target="../media/image16.jpeg"/><Relationship Id="rId5" Type="http://schemas.openxmlformats.org/officeDocument/2006/relationships/hyperlink" Target="mailto:mariaarenas@villahermosa.gob.mx" TargetMode="External"/><Relationship Id="rId10" Type="http://schemas.openxmlformats.org/officeDocument/2006/relationships/image" Target="../media/image15.jpeg"/><Relationship Id="rId4" Type="http://schemas.openxmlformats.org/officeDocument/2006/relationships/hyperlink" Target="mailto:mariaarenas@Villahermosa.Gob.mx" TargetMode="External"/><Relationship Id="rId9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mailto:tomashernandez@Villahermosa.Gob.mx" TargetMode="External"/><Relationship Id="rId13" Type="http://schemas.openxmlformats.org/officeDocument/2006/relationships/image" Target="../media/image21.jpeg"/><Relationship Id="rId3" Type="http://schemas.openxmlformats.org/officeDocument/2006/relationships/image" Target="../media/image6.png"/><Relationship Id="rId7" Type="http://schemas.openxmlformats.org/officeDocument/2006/relationships/hyperlink" Target="mailto:nellyarias@villahermosa.gob.mx" TargetMode="External"/><Relationship Id="rId12" Type="http://schemas.openxmlformats.org/officeDocument/2006/relationships/image" Target="../media/image2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zgutierrezgarcia@villahermosa.gob.mx" TargetMode="External"/><Relationship Id="rId11" Type="http://schemas.openxmlformats.org/officeDocument/2006/relationships/image" Target="../media/image19.jpeg"/><Relationship Id="rId5" Type="http://schemas.openxmlformats.org/officeDocument/2006/relationships/hyperlink" Target="mailto:carlospresenda@villahermosa.gob.mx" TargetMode="External"/><Relationship Id="rId10" Type="http://schemas.openxmlformats.org/officeDocument/2006/relationships/image" Target="../media/image18.jpeg"/><Relationship Id="rId4" Type="http://schemas.openxmlformats.org/officeDocument/2006/relationships/hyperlink" Target="mailto:mariaarenas@Villahermosa.Gob.mx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fperez@villahermosa.gob.mx" TargetMode="External"/><Relationship Id="rId5" Type="http://schemas.openxmlformats.org/officeDocument/2006/relationships/hyperlink" Target="mailto:rodolfozapien@Villahermosa.Gob.mx" TargetMode="External"/><Relationship Id="rId10" Type="http://schemas.openxmlformats.org/officeDocument/2006/relationships/image" Target="../media/image25.png"/><Relationship Id="rId4" Type="http://schemas.openxmlformats.org/officeDocument/2006/relationships/hyperlink" Target="mailto:mariaarenas@Villahermosa.Gob.mx" TargetMode="External"/><Relationship Id="rId9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hyperlink" Target="mailto:carlosbroca@villahermosa.gob.mx" TargetMode="External"/><Relationship Id="rId4" Type="http://schemas.openxmlformats.org/officeDocument/2006/relationships/hyperlink" Target="mailto:mariaarenas@Villahermosa.Gob.mx" TargetMode="Externa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mailto:julissamorales@villahermosa.gob.mx" TargetMode="External"/><Relationship Id="rId13" Type="http://schemas.openxmlformats.org/officeDocument/2006/relationships/image" Target="../media/image31.jpeg"/><Relationship Id="rId3" Type="http://schemas.openxmlformats.org/officeDocument/2006/relationships/image" Target="../media/image6.png"/><Relationship Id="rId7" Type="http://schemas.openxmlformats.org/officeDocument/2006/relationships/hyperlink" Target="mailto:nellyarias@villahermosa.gob.mx" TargetMode="External"/><Relationship Id="rId12" Type="http://schemas.openxmlformats.org/officeDocument/2006/relationships/image" Target="../media/image3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hyperlink" Target="mailto:luzgutierrezgarcia@villahermosa.gob.mx" TargetMode="External"/><Relationship Id="rId11" Type="http://schemas.openxmlformats.org/officeDocument/2006/relationships/image" Target="../media/image29.jpeg"/><Relationship Id="rId5" Type="http://schemas.openxmlformats.org/officeDocument/2006/relationships/hyperlink" Target="mailto:jorancontreras@villahermosa.gob.mx" TargetMode="External"/><Relationship Id="rId10" Type="http://schemas.openxmlformats.org/officeDocument/2006/relationships/image" Target="../media/image28.png"/><Relationship Id="rId4" Type="http://schemas.openxmlformats.org/officeDocument/2006/relationships/hyperlink" Target="mailto:mariaarenas@Villahermosa.Gob.mx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obra\Desktop\GOBIERNO MUNICIPAL- JUNIO 2016-2019\Logo\Logo oficial municipio Centro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40"/>
          <a:stretch/>
        </p:blipFill>
        <p:spPr bwMode="auto">
          <a:xfrm>
            <a:off x="519521" y="1103857"/>
            <a:ext cx="1113336" cy="10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/>
          <p:cNvSpPr txBox="1"/>
          <p:nvPr/>
        </p:nvSpPr>
        <p:spPr>
          <a:xfrm>
            <a:off x="955222" y="3028951"/>
            <a:ext cx="7576457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875" b="1" dirty="0">
                <a:latin typeface="Candara" panose="020E0502030303020204" pitchFamily="34" charset="0"/>
              </a:rPr>
              <a:t>Directorio de Funcionarios Públicos</a:t>
            </a:r>
          </a:p>
          <a:p>
            <a:pPr algn="ctr"/>
            <a:endParaRPr lang="es-MX" sz="1875" b="1" dirty="0">
              <a:latin typeface="Candara" panose="020E0502030303020204" pitchFamily="34" charset="0"/>
            </a:endParaRPr>
          </a:p>
          <a:p>
            <a:pPr algn="ctr"/>
            <a:r>
              <a:rPr lang="es-MX" sz="1875" b="1" dirty="0">
                <a:latin typeface="Candara" panose="020E0502030303020204" pitchFamily="34" charset="0"/>
              </a:rPr>
              <a:t>Dirección de Obras Ordenamiento Territorial y Servicios Municipales</a:t>
            </a:r>
          </a:p>
          <a:p>
            <a:pPr algn="ctr"/>
            <a:r>
              <a:rPr lang="es-MX" sz="1875" b="1" dirty="0" smtClean="0">
                <a:latin typeface="Candara" panose="020E0502030303020204" pitchFamily="34" charset="0"/>
              </a:rPr>
              <a:t>1er. </a:t>
            </a:r>
            <a:r>
              <a:rPr lang="es-MX" sz="1875" b="1" dirty="0">
                <a:latin typeface="Candara" panose="020E0502030303020204" pitchFamily="34" charset="0"/>
              </a:rPr>
              <a:t>Trimestre </a:t>
            </a:r>
            <a:r>
              <a:rPr lang="es-MX" sz="1875" b="1" dirty="0" smtClean="0">
                <a:latin typeface="Candara" panose="020E0502030303020204" pitchFamily="34" charset="0"/>
              </a:rPr>
              <a:t>2018</a:t>
            </a:r>
            <a:endParaRPr lang="es-MX" sz="1875" b="1" dirty="0">
              <a:latin typeface="Candara" panose="020E05020303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791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0800" y="703301"/>
            <a:ext cx="1111092" cy="799514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2416628" y="537449"/>
            <a:ext cx="4188279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DIRECTORIO INSTITUCIONAL DE SERVIDORES PUBLICOS</a:t>
            </a:r>
          </a:p>
          <a:p>
            <a:pPr algn="ctr"/>
            <a:endParaRPr lang="es-MX" sz="105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/>
            <a:r>
              <a:rPr lang="es-MX" sz="105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DIRECTOR, SUBDIRECTORES Y JEFES DE DEPARTAMENTO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6939643" y="538035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0464771"/>
              </p:ext>
            </p:extLst>
          </p:nvPr>
        </p:nvGraphicFramePr>
        <p:xfrm>
          <a:off x="1045029" y="2334985"/>
          <a:ext cx="7062107" cy="154757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7018"/>
                <a:gridCol w="1177018"/>
                <a:gridCol w="1050471"/>
                <a:gridCol w="1623513"/>
                <a:gridCol w="857069"/>
                <a:gridCol w="1177018"/>
              </a:tblGrid>
              <a:tr h="416379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FOTO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TAMAÑO CREDENCIAL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NOMBRE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DEL FUNCIONARIO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HORARIO DE ATENCION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</a:tr>
              <a:tr h="976073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 Adrián Ramsés Sánchez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Tenorio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Director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3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3"/>
                        </a:rPr>
                        <a:t>adrianramses@villahermosa.gob.mx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6547077"/>
            <a:ext cx="9143999" cy="310923"/>
          </a:xfrm>
          <a:prstGeom prst="rect">
            <a:avLst/>
          </a:prstGeom>
        </p:spPr>
      </p:pic>
      <p:pic>
        <p:nvPicPr>
          <p:cNvPr id="8" name="Imagen 7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89" t="8646" r="17346" b="30547"/>
          <a:stretch/>
        </p:blipFill>
        <p:spPr>
          <a:xfrm>
            <a:off x="1295400" y="2971800"/>
            <a:ext cx="786492" cy="85900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1775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3322" y="487471"/>
            <a:ext cx="904526" cy="6338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9313" y="513190"/>
            <a:ext cx="4188315" cy="608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49093" y="544238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9593349"/>
              </p:ext>
            </p:extLst>
          </p:nvPr>
        </p:nvGraphicFramePr>
        <p:xfrm>
          <a:off x="1045028" y="1790934"/>
          <a:ext cx="7062107" cy="3014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499"/>
                <a:gridCol w="1293537"/>
                <a:gridCol w="1050471"/>
                <a:gridCol w="1543050"/>
                <a:gridCol w="937532"/>
                <a:gridCol w="1177018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FOTO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TAMAÑO CREDENCIAL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NOMBRE</a:t>
                      </a:r>
                      <a:r>
                        <a:rPr lang="es-MX" sz="1100" baseline="0" dirty="0" smtClean="0">
                          <a:solidFill>
                            <a:schemeClr val="bg1"/>
                          </a:solidFill>
                        </a:rPr>
                        <a:t> DEL FUNCIONARIO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HORARIO DE ATENCION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37246E"/>
                    </a:solidFill>
                  </a:tcPr>
                </a:tc>
              </a:tr>
              <a:tr h="85077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Bernardo </a:t>
                      </a:r>
                      <a:r>
                        <a:rPr lang="es-MX" sz="900" baseline="0" dirty="0" err="1" smtClean="0">
                          <a:latin typeface="Candara" panose="020E0502030303020204" pitchFamily="34" charset="0"/>
                        </a:rPr>
                        <a:t>Membreño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900" baseline="0" dirty="0" err="1" smtClean="0">
                          <a:latin typeface="Candara" panose="020E0502030303020204" pitchFamily="34" charset="0"/>
                        </a:rPr>
                        <a:t>Cacep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 de la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Unidad de Asuntos Jurídicos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b="0" i="0" u="none" strike="noStrike" kern="1200" baseline="0" dirty="0" smtClean="0">
                        <a:solidFill>
                          <a:schemeClr val="tx1"/>
                        </a:solidFill>
                        <a:latin typeface="Candara" panose="020E0502030303020204" pitchFamily="34" charset="0"/>
                        <a:ea typeface="+mn-ea"/>
                        <a:cs typeface="Arial" pitchFamily="34" charset="0"/>
                        <a:hlinkClick r:id="rId4"/>
                      </a:endParaRPr>
                    </a:p>
                    <a:p>
                      <a:pPr algn="ctr"/>
                      <a:r>
                        <a:rPr lang="es-MX" sz="800" b="0" i="0" u="none" strike="noStrike" kern="1200" baseline="0" dirty="0" smtClean="0">
                          <a:solidFill>
                            <a:schemeClr val="tx1"/>
                          </a:solidFill>
                          <a:latin typeface="Candara" panose="020E0502030303020204" pitchFamily="34" charset="0"/>
                          <a:ea typeface="+mn-ea"/>
                          <a:cs typeface="Arial" pitchFamily="34" charset="0"/>
                          <a:hlinkClick r:id="rId4"/>
                        </a:rPr>
                        <a:t>bernardomembreno@villahermosa.gob.mx </a:t>
                      </a:r>
                      <a:endParaRPr lang="es-MX" sz="800" b="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858157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 </a:t>
                      </a:r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Dugald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Jiménez Torres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del</a:t>
                      </a: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Departamento de Procedimientos Contenciosos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dugaljimenez@villahermosa.gob.mx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901788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 Juana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Guadalupe Salcedo Pons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Encargada del Departamento de Procedimientos Administrativos</a:t>
                      </a: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juanasalcedo@villahermosa.gob.mx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pic>
        <p:nvPicPr>
          <p:cNvPr id="5" name="Imagen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6547077"/>
            <a:ext cx="9144793" cy="310923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06" t="7232" r="22330" b="45386"/>
          <a:stretch/>
        </p:blipFill>
        <p:spPr>
          <a:xfrm>
            <a:off x="1280832" y="2212524"/>
            <a:ext cx="651767" cy="78377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7" t="10076" r="13818" b="34509"/>
          <a:stretch/>
        </p:blipFill>
        <p:spPr>
          <a:xfrm>
            <a:off x="1279678" y="3085757"/>
            <a:ext cx="652071" cy="7432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061" t="14699" r="27685" b="40964"/>
          <a:stretch/>
        </p:blipFill>
        <p:spPr>
          <a:xfrm>
            <a:off x="1279678" y="3923244"/>
            <a:ext cx="668321" cy="8365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97559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7591" y="472829"/>
            <a:ext cx="904526" cy="6338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448" y="540301"/>
            <a:ext cx="4188315" cy="608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49094" y="571349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1306099"/>
              </p:ext>
            </p:extLst>
          </p:nvPr>
        </p:nvGraphicFramePr>
        <p:xfrm>
          <a:off x="899556" y="1900646"/>
          <a:ext cx="7325591" cy="318461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886641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María Arenas </a:t>
                      </a:r>
                      <a:r>
                        <a:rPr lang="es-MX" sz="900" baseline="0" dirty="0" err="1" smtClean="0">
                          <a:latin typeface="Candara" panose="020E0502030303020204" pitchFamily="34" charset="0"/>
                        </a:rPr>
                        <a:t>Benhumea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Jefa de la Unidad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Control y Seguimiento de Obra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mariaarenas@villahermosa.gob.mx</a:t>
                      </a:r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938893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Isabel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Bolón León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Departamento de Control de Obra y Apoyo Técnico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isabelbolon@villahermosa.gob.mx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955222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José Francisco León </a:t>
                      </a:r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Macdonel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 de Departamento de Control y Verificación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Obra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r>
                        <a:rPr lang="es-MX" sz="900" dirty="0" smtClean="0">
                          <a:latin typeface="Candara" panose="020E0502030303020204" pitchFamily="34" charset="0"/>
                          <a:hlinkClick r:id="rId7"/>
                        </a:rPr>
                        <a:t>joseleon@vllahermosa.gob.mx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8" name="Imagen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3" y="6547077"/>
            <a:ext cx="9144793" cy="310923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48" t="11604" r="24457" b="31399"/>
          <a:stretch/>
        </p:blipFill>
        <p:spPr>
          <a:xfrm>
            <a:off x="1105542" y="2343150"/>
            <a:ext cx="706577" cy="791936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679" t="11924" r="23367" b="43631"/>
          <a:stretch/>
        </p:blipFill>
        <p:spPr>
          <a:xfrm>
            <a:off x="1105541" y="4183962"/>
            <a:ext cx="706577" cy="79625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/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5047" y="3240424"/>
            <a:ext cx="687070" cy="8382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817324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841" y="497562"/>
            <a:ext cx="904526" cy="633848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4573" y="523281"/>
            <a:ext cx="4188315" cy="608129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6949094" y="525945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0519401"/>
              </p:ext>
            </p:extLst>
          </p:nvPr>
        </p:nvGraphicFramePr>
        <p:xfrm>
          <a:off x="898071" y="1691975"/>
          <a:ext cx="7325591" cy="372180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Mtro. Sebastián García </a:t>
                      </a:r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García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Subdirector Administrativo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sebastiangarcia@villahermosa.gob.mx</a:t>
                      </a:r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1098 y 1099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826435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Carmen Lucero Alatorre Gerónimo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Encargada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Recursos Humanos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carmenalatorre@villahermosa.gob.mx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1099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830348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Karla Yanet Izaguirre</a:t>
                      </a:r>
                    </a:p>
                    <a:p>
                      <a:pPr algn="ctr"/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Cruz 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Encargada del Departamento de Recursos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Materiales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karlaizaguirre@villahermosa.gob.mx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1099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815111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Tec</a:t>
                      </a: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900" baseline="0" dirty="0" err="1" smtClean="0">
                          <a:latin typeface="Candara" panose="020E0502030303020204" pitchFamily="34" charset="0"/>
                        </a:rPr>
                        <a:t>Inf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. Miguel Adalberto Paz Ortiz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del Departamento de Recursos Financieros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 smtClean="0">
                        <a:latin typeface="Candara" panose="020E0502030303020204" pitchFamily="34" charset="0"/>
                        <a:hlinkClick r:id="rId7"/>
                      </a:endParaRPr>
                    </a:p>
                    <a:p>
                      <a:r>
                        <a:rPr lang="es-MX" sz="800" dirty="0" smtClean="0">
                          <a:latin typeface="Candara" panose="020E0502030303020204" pitchFamily="34" charset="0"/>
                          <a:hlinkClick r:id="rId7"/>
                        </a:rPr>
                        <a:t>miguelpazortiz@villahermosa.gob.mx</a:t>
                      </a:r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1099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7" name="Imagen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793" y="6547077"/>
            <a:ext cx="9144793" cy="310923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305" y="2114550"/>
            <a:ext cx="655062" cy="6761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222" r="15585" b="33492"/>
          <a:stretch/>
        </p:blipFill>
        <p:spPr>
          <a:xfrm>
            <a:off x="1127060" y="3773883"/>
            <a:ext cx="661307" cy="7342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11111" r="2875" b="31111"/>
          <a:stretch/>
        </p:blipFill>
        <p:spPr>
          <a:xfrm>
            <a:off x="1133305" y="4634018"/>
            <a:ext cx="686355" cy="7516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1" name="Imagen 10"/>
          <p:cNvPicPr/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3860" y="2878537"/>
            <a:ext cx="685800" cy="76953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44401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288" y="552144"/>
            <a:ext cx="904526" cy="6338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49093" y="608911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296" y="552144"/>
            <a:ext cx="4188315" cy="60812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0096146"/>
              </p:ext>
            </p:extLst>
          </p:nvPr>
        </p:nvGraphicFramePr>
        <p:xfrm>
          <a:off x="881743" y="1633841"/>
          <a:ext cx="7325591" cy="41127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</a:t>
                      </a:r>
                      <a:r>
                        <a:rPr lang="es-MX" sz="900" baseline="0" dirty="0" err="1" smtClean="0">
                          <a:latin typeface="Candara" panose="020E0502030303020204" pitchFamily="34" charset="0"/>
                        </a:rPr>
                        <a:t>Linco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Jesús Beltrán Olán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la </a:t>
                      </a: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Subdirección de Contratos de Obra y Servicio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4"/>
                        </a:rPr>
                        <a:t>lincobeltran@Villahermosa.gob.mx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Gilberto Arias Marín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Precios Unitarios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gilbertoarias@villahermosa.gob.mx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Luz Elizabeth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Gutiérrez García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del Departamento de Contratos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7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r>
                        <a:rPr lang="es-MX" sz="700" dirty="0" smtClean="0">
                          <a:latin typeface="Candara" panose="020E0502030303020204" pitchFamily="34" charset="0"/>
                          <a:hlinkClick r:id="rId6"/>
                        </a:rPr>
                        <a:t>luzgutierrezgarcia@villahermosa.gob.mx</a:t>
                      </a:r>
                      <a:endParaRPr lang="es-MX" sz="7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689815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 Nelly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Arias de la Cruz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del Departamento de Contratos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 smtClean="0">
                        <a:latin typeface="Candara" panose="020E0502030303020204" pitchFamily="34" charset="0"/>
                        <a:hlinkClick r:id="rId7"/>
                      </a:endParaRPr>
                    </a:p>
                    <a:p>
                      <a:r>
                        <a:rPr lang="es-MX" sz="800" dirty="0" smtClean="0">
                          <a:latin typeface="Candara" panose="020E0502030303020204" pitchFamily="34" charset="0"/>
                          <a:hlinkClick r:id="rId7"/>
                        </a:rPr>
                        <a:t>nellyarias@villahermosa.gob.mx</a:t>
                      </a:r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5912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Tomas Hernández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Cristiani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Proyectos de Obra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 smtClean="0">
                        <a:latin typeface="Candara" panose="020E0502030303020204" pitchFamily="34" charset="0"/>
                        <a:hlinkClick r:id="rId8"/>
                      </a:endParaRPr>
                    </a:p>
                    <a:p>
                      <a:r>
                        <a:rPr lang="es-MX" sz="800" dirty="0" smtClean="0">
                          <a:latin typeface="Candara" panose="020E0502030303020204" pitchFamily="34" charset="0"/>
                          <a:hlinkClick r:id="rId8"/>
                        </a:rPr>
                        <a:t>t</a:t>
                      </a:r>
                      <a:r>
                        <a:rPr lang="es-MX" sz="700" dirty="0" smtClean="0">
                          <a:latin typeface="Candara" panose="020E0502030303020204" pitchFamily="34" charset="0"/>
                          <a:hlinkClick r:id="rId8"/>
                        </a:rPr>
                        <a:t>omashernandez@villahermosa.gob.mx</a:t>
                      </a:r>
                      <a:endParaRPr lang="es-MX" sz="7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3" y="6596743"/>
            <a:ext cx="9144793" cy="26125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96" t="6830" r="15718" b="29235"/>
          <a:stretch/>
        </p:blipFill>
        <p:spPr>
          <a:xfrm>
            <a:off x="1168134" y="3569492"/>
            <a:ext cx="612322" cy="6955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45" t="4095" r="4729" b="23976"/>
          <a:stretch/>
        </p:blipFill>
        <p:spPr>
          <a:xfrm>
            <a:off x="1151822" y="4304166"/>
            <a:ext cx="627992" cy="6515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25" t="2580" r="7798" b="25806"/>
          <a:stretch/>
        </p:blipFill>
        <p:spPr>
          <a:xfrm>
            <a:off x="1168777" y="2073728"/>
            <a:ext cx="611037" cy="6694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09" t="12985" r="19126" b="31603"/>
          <a:stretch/>
        </p:blipFill>
        <p:spPr>
          <a:xfrm>
            <a:off x="1168134" y="2816075"/>
            <a:ext cx="615390" cy="6537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" t="16667" r="7518" b="27302"/>
          <a:stretch/>
        </p:blipFill>
        <p:spPr>
          <a:xfrm>
            <a:off x="1151822" y="5012869"/>
            <a:ext cx="627992" cy="6725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190213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146" y="445995"/>
            <a:ext cx="904526" cy="63384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927323" y="559348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63" y="528300"/>
            <a:ext cx="4188315" cy="608129"/>
          </a:xfrm>
          <a:prstGeom prst="rect">
            <a:avLst/>
          </a:prstGeom>
        </p:spPr>
      </p:pic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4945516"/>
              </p:ext>
            </p:extLst>
          </p:nvPr>
        </p:nvGraphicFramePr>
        <p:xfrm>
          <a:off x="906235" y="1633841"/>
          <a:ext cx="7325591" cy="2667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 Juan Armando Bolaina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Custodio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 la Subdirección de Área Urbana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4"/>
                        </a:rPr>
                        <a:t> </a:t>
                      </a: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Rodolfo </a:t>
                      </a:r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Zapien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Castañeda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Construcción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rodolfozapien@villahermosa.gob.mx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Luis Felipe Pérez Silva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 del Departamento de Mantenimiento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Vialidades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lfperez@villahermosa.gob.mx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793" y="6596743"/>
            <a:ext cx="9144793" cy="2612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82" t="7740" r="9556" b="26936"/>
          <a:stretch/>
        </p:blipFill>
        <p:spPr>
          <a:xfrm>
            <a:off x="1179420" y="2823859"/>
            <a:ext cx="585044" cy="6531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06" t="8001" r="11069" b="31846"/>
          <a:stretch/>
        </p:blipFill>
        <p:spPr>
          <a:xfrm>
            <a:off x="1160409" y="3570401"/>
            <a:ext cx="608000" cy="67502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45225" y="2023351"/>
            <a:ext cx="619240" cy="763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54359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621" y="553838"/>
            <a:ext cx="904526" cy="633848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9963" y="553838"/>
            <a:ext cx="4188315" cy="608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949094" y="610605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952227"/>
              </p:ext>
            </p:extLst>
          </p:nvPr>
        </p:nvGraphicFramePr>
        <p:xfrm>
          <a:off x="889907" y="1752940"/>
          <a:ext cx="7325591" cy="217865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91121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893099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Vicente del Angel Bautista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 la </a:t>
                      </a: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Subdirección de Área Rural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881699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Carlos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Antonio Broca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Encargado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Obra Rural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carlosbroca@villahermosa.gob.mx</a:t>
                      </a:r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793" y="6596743"/>
            <a:ext cx="9144793" cy="2612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4468" r="11058" b="25773"/>
          <a:stretch/>
        </p:blipFill>
        <p:spPr>
          <a:xfrm>
            <a:off x="1138318" y="3082016"/>
            <a:ext cx="633332" cy="7985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9" name="Imagen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8568" y="2162175"/>
            <a:ext cx="672773" cy="88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3649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7381" y="508494"/>
            <a:ext cx="904526" cy="592043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95277" y="492408"/>
            <a:ext cx="4188315" cy="608129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6818465" y="523456"/>
            <a:ext cx="194310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050" b="1" dirty="0">
                <a:solidFill>
                  <a:schemeClr val="bg1">
                    <a:lumMod val="50000"/>
                  </a:schemeClr>
                </a:solidFill>
                <a:latin typeface="Candara" panose="020E0502030303020204" pitchFamily="34" charset="0"/>
              </a:rPr>
              <a:t>Dirección de Obras Ordenamiento Territorial y Servicios Municipales</a:t>
            </a:r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9266467"/>
              </p:ext>
            </p:extLst>
          </p:nvPr>
        </p:nvGraphicFramePr>
        <p:xfrm>
          <a:off x="922564" y="1593020"/>
          <a:ext cx="7325591" cy="416171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0694"/>
                <a:gridCol w="1341170"/>
                <a:gridCol w="1108116"/>
                <a:gridCol w="1706336"/>
                <a:gridCol w="1077686"/>
                <a:gridCol w="991589"/>
              </a:tblGrid>
              <a:tr h="388620"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FOTO TAMAÑO</a:t>
                      </a:r>
                      <a:r>
                        <a:rPr lang="es-MX" sz="1100" b="1" baseline="0" dirty="0" smtClean="0">
                          <a:solidFill>
                            <a:schemeClr val="bg1"/>
                          </a:solidFill>
                        </a:rPr>
                        <a:t> CREDENCIAL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NOMBRE DEL FUNCIONARIO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CARGO QUE OCUPA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800" b="1" dirty="0" smtClean="0">
                          <a:solidFill>
                            <a:schemeClr val="bg1"/>
                          </a:solidFill>
                        </a:rPr>
                        <a:t>CORREO ELECTRONICO</a:t>
                      </a:r>
                      <a:endParaRPr lang="es-MX" sz="8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HORARIO DE ATENCIÓN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100" b="1" dirty="0" smtClean="0">
                          <a:solidFill>
                            <a:schemeClr val="bg1"/>
                          </a:solidFill>
                        </a:rPr>
                        <a:t>TELEFONO</a:t>
                      </a:r>
                      <a:endParaRPr lang="es-MX" sz="1100" b="1" dirty="0">
                        <a:solidFill>
                          <a:schemeClr val="bg1"/>
                        </a:solidFill>
                      </a:endParaRPr>
                    </a:p>
                  </a:txBody>
                  <a:tcPr marL="68580" marR="68580" marT="34290" marB="34290">
                    <a:solidFill>
                      <a:srgbClr val="3A2674"/>
                    </a:solidFill>
                  </a:tcPr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 Armando Javier Reyna y Díaz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Castillo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Subdirector de Regulación y Gestión Urbana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700" dirty="0" smtClean="0">
                        <a:latin typeface="Candara" panose="020E0502030303020204" pitchFamily="34" charset="0"/>
                        <a:hlinkClick r:id="rId4"/>
                      </a:endParaRPr>
                    </a:p>
                    <a:p>
                      <a:pPr algn="ctr"/>
                      <a:endParaRPr lang="es-MX" sz="700" dirty="0" smtClean="0">
                        <a:latin typeface="Candara" panose="020E0502030303020204" pitchFamily="34" charset="0"/>
                        <a:hlinkClick r:id="rId4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</a:t>
                      </a:r>
                      <a:r>
                        <a:rPr lang="es-MX" sz="900" dirty="0" err="1" smtClean="0">
                          <a:latin typeface="Candara" panose="020E0502030303020204" pitchFamily="34" charset="0"/>
                        </a:rPr>
                        <a:t>Jorán</a:t>
                      </a: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 Contreras Ruíz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 de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Departamento de Proyectos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5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5"/>
                        </a:rPr>
                        <a:t>jorancontreras@villahermosa.gob.mx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Ing. Luis Paolo Higinio Becerril Gómez 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 del Departamento de Nomenclatura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6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6"/>
                        </a:rPr>
                        <a:t>luisbecerril@villahermosa.gob.mx</a:t>
                      </a:r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54380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Arq. Amstrong de la Cruz Correa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 del Departamento de Destinos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y Uso de Suelo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7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700" dirty="0" smtClean="0">
                        <a:latin typeface="Candara" panose="020E0502030303020204" pitchFamily="34" charset="0"/>
                        <a:hlinkClick r:id="rId7"/>
                      </a:endParaRPr>
                    </a:p>
                    <a:p>
                      <a:pPr algn="ctr"/>
                      <a:r>
                        <a:rPr lang="es-MX" sz="700" dirty="0" smtClean="0">
                          <a:latin typeface="Candara" panose="020E0502030303020204" pitchFamily="34" charset="0"/>
                          <a:hlinkClick r:id="rId7"/>
                        </a:rPr>
                        <a:t>amstrongdelacruz@villahermosa.gob.mx</a:t>
                      </a:r>
                      <a:endParaRPr lang="es-MX" sz="7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  <a:tr h="740333">
                <a:tc>
                  <a:txBody>
                    <a:bodyPr/>
                    <a:lstStyle/>
                    <a:p>
                      <a:endParaRPr lang="es-MX" sz="1400" dirty="0"/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Lic.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Julissa Morales Ruíz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Jefe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del Departamento de Inspección Urbana</a:t>
                      </a:r>
                      <a:endParaRPr lang="es-MX" sz="9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</a:endParaRPr>
                    </a:p>
                    <a:p>
                      <a:pPr algn="ctr"/>
                      <a:endParaRPr lang="es-MX" sz="800" dirty="0" smtClean="0">
                        <a:latin typeface="Candara" panose="020E0502030303020204" pitchFamily="34" charset="0"/>
                        <a:hlinkClick r:id="rId8"/>
                      </a:endParaRPr>
                    </a:p>
                    <a:p>
                      <a:pPr algn="ctr"/>
                      <a:r>
                        <a:rPr lang="es-MX" sz="800" dirty="0" smtClean="0">
                          <a:latin typeface="Candara" panose="020E0502030303020204" pitchFamily="34" charset="0"/>
                          <a:hlinkClick r:id="rId8"/>
                        </a:rPr>
                        <a:t>julissamorales</a:t>
                      </a:r>
                      <a:r>
                        <a:rPr lang="es-MX" sz="700" dirty="0" smtClean="0">
                          <a:latin typeface="Candara" panose="020E0502030303020204" pitchFamily="34" charset="0"/>
                          <a:hlinkClick r:id="rId8"/>
                        </a:rPr>
                        <a:t>@villahermosa.gob.mx</a:t>
                      </a:r>
                      <a:endParaRPr lang="es-MX" sz="700" dirty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Lunes a Viernes Horario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8:00 a 16:00 horas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900" dirty="0" smtClean="0">
                          <a:latin typeface="Candara" panose="020E0502030303020204" pitchFamily="34" charset="0"/>
                        </a:rPr>
                        <a:t>3-10-32-32 Extensión</a:t>
                      </a:r>
                      <a:r>
                        <a:rPr lang="es-MX" sz="900" baseline="0" dirty="0" smtClean="0">
                          <a:latin typeface="Candara" panose="020E0502030303020204" pitchFamily="34" charset="0"/>
                        </a:rPr>
                        <a:t> 1097</a:t>
                      </a:r>
                      <a:endParaRPr lang="es-MX" sz="900" dirty="0" smtClean="0">
                        <a:latin typeface="Candara" panose="020E0502030303020204" pitchFamily="34" charset="0"/>
                      </a:endParaRPr>
                    </a:p>
                  </a:txBody>
                  <a:tcPr marL="68580" marR="68580" marT="34290" marB="34290"/>
                </a:tc>
              </a:tr>
            </a:tbl>
          </a:graphicData>
        </a:graphic>
      </p:graphicFrame>
      <p:pic>
        <p:nvPicPr>
          <p:cNvPr id="6" name="Imagen 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793" y="6596743"/>
            <a:ext cx="9144793" cy="261257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77850" y="2767692"/>
            <a:ext cx="573446" cy="6900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2" name="Imagen 11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71" t="2414" r="13421" b="29223"/>
          <a:stretch/>
        </p:blipFill>
        <p:spPr>
          <a:xfrm>
            <a:off x="1177850" y="4273463"/>
            <a:ext cx="573446" cy="6963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Imagen 12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14" t="5758" r="8297" b="24242"/>
          <a:stretch/>
        </p:blipFill>
        <p:spPr>
          <a:xfrm flipH="1">
            <a:off x="1177443" y="5039081"/>
            <a:ext cx="581045" cy="6595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n 14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65" t="11734" r="16251" b="22554"/>
          <a:stretch/>
        </p:blipFill>
        <p:spPr>
          <a:xfrm>
            <a:off x="1177443" y="3521065"/>
            <a:ext cx="581045" cy="69601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77443" y="2017659"/>
            <a:ext cx="581045" cy="699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73819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1142</TotalTime>
  <Words>840</Words>
  <Application>Microsoft Office PowerPoint</Application>
  <PresentationFormat>Presentación en pantalla (4:3)</PresentationFormat>
  <Paragraphs>351</Paragraphs>
  <Slides>9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 Unicode MS</vt:lpstr>
      <vt:lpstr>Arial</vt:lpstr>
      <vt:lpstr>Calibri</vt:lpstr>
      <vt:lpstr>Calibri Light</vt:lpstr>
      <vt:lpstr>Candara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LUCERO OBRAS</dc:creator>
  <cp:lastModifiedBy>LUCERO OBRAS</cp:lastModifiedBy>
  <cp:revision>125</cp:revision>
  <cp:lastPrinted>2017-06-24T17:43:36Z</cp:lastPrinted>
  <dcterms:created xsi:type="dcterms:W3CDTF">2017-04-18T17:28:18Z</dcterms:created>
  <dcterms:modified xsi:type="dcterms:W3CDTF">2018-04-04T19:49:10Z</dcterms:modified>
</cp:coreProperties>
</file>