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4" r:id="rId2"/>
    <p:sldId id="283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E33"/>
    <a:srgbClr val="FFFF66"/>
    <a:srgbClr val="92D050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4" d="100"/>
          <a:sy n="54" d="100"/>
        </p:scale>
        <p:origin x="194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C1DBC-84C9-4F9E-B010-8AA95312041E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99760-91CE-4852-B0D8-3C1A4BE788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6680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39BBA-DAE1-4633-9BF7-F0DBBE9810FC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8F240-6A3E-4551-9E9E-B18D78396D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30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BB70-7E6E-4429-B12B-381E95678C2D}" type="slidenum">
              <a:rPr lang="es-MX" smtClean="0"/>
              <a:t>1</a:t>
            </a:fld>
            <a:endParaRPr lang="es-MX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581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0BB70-7E6E-4429-B12B-381E95678C2D}" type="slidenum">
              <a:rPr lang="es-MX" smtClean="0"/>
              <a:t>2</a:t>
            </a:fld>
            <a:endParaRPr lang="es-MX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6034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480FA-D09D-43F6-9BDF-1ED8E3B52B45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96BC-FFC3-4C6E-9680-82342EAF4E42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Marcador de título"/>
          <p:cNvSpPr txBox="1">
            <a:spLocks/>
          </p:cNvSpPr>
          <p:nvPr userDrawn="1"/>
        </p:nvSpPr>
        <p:spPr>
          <a:xfrm>
            <a:off x="5975648" y="298033"/>
            <a:ext cx="3168352" cy="394663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2000" dirty="0" smtClean="0">
                <a:solidFill>
                  <a:schemeClr val="bg1"/>
                </a:solidFill>
              </a:rPr>
              <a:t>DIRECCION DE DESARROLLO</a:t>
            </a:r>
            <a:endParaRPr lang="es-MX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528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480FA-D09D-43F6-9BDF-1ED8E3B52B45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96BC-FFC3-4C6E-9680-82342EAF4E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540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480FA-D09D-43F6-9BDF-1ED8E3B52B45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96BC-FFC3-4C6E-9680-82342EAF4E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659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480FA-D09D-43F6-9BDF-1ED8E3B52B45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96BC-FFC3-4C6E-9680-82342EAF4E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043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480FA-D09D-43F6-9BDF-1ED8E3B52B45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96BC-FFC3-4C6E-9680-82342EAF4E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659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480FA-D09D-43F6-9BDF-1ED8E3B52B45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96BC-FFC3-4C6E-9680-82342EAF4E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369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480FA-D09D-43F6-9BDF-1ED8E3B52B45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96BC-FFC3-4C6E-9680-82342EAF4E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24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480FA-D09D-43F6-9BDF-1ED8E3B52B45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96BC-FFC3-4C6E-9680-82342EAF4E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713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480FA-D09D-43F6-9BDF-1ED8E3B52B45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96BC-FFC3-4C6E-9680-82342EAF4E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56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480FA-D09D-43F6-9BDF-1ED8E3B52B45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96BC-FFC3-4C6E-9680-82342EAF4E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385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480FA-D09D-43F6-9BDF-1ED8E3B52B45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96BC-FFC3-4C6E-9680-82342EAF4E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45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480FA-D09D-43F6-9BDF-1ED8E3B52B45}" type="datetimeFigureOut">
              <a:rPr lang="es-MX" smtClean="0"/>
              <a:t>05/10/2017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196BC-FFC3-4C6E-9680-82342EAF4E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782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31640" y="1055638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Calendario y Ejecución de los </a:t>
            </a:r>
            <a:r>
              <a:rPr lang="es-MX" sz="3200" b="1" dirty="0" smtClean="0"/>
              <a:t>Trabajos</a:t>
            </a:r>
          </a:p>
          <a:p>
            <a:pPr algn="ctr"/>
            <a:r>
              <a:rPr lang="es-MX" sz="3200" b="1" dirty="0" smtClean="0"/>
              <a:t>3er. Trimestre Jul-Sep-2017</a:t>
            </a:r>
            <a:endParaRPr lang="es-MX" sz="3200" b="1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811368"/>
              </p:ext>
            </p:extLst>
          </p:nvPr>
        </p:nvGraphicFramePr>
        <p:xfrm>
          <a:off x="552250" y="2356106"/>
          <a:ext cx="8340230" cy="280108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946119"/>
                <a:gridCol w="2727321"/>
                <a:gridCol w="373252"/>
                <a:gridCol w="373252"/>
                <a:gridCol w="373252"/>
                <a:gridCol w="576580"/>
                <a:gridCol w="373252"/>
                <a:gridCol w="298601"/>
                <a:gridCol w="298601"/>
              </a:tblGrid>
              <a:tr h="550781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Programa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050" dirty="0" smtClean="0"/>
                    </a:p>
                    <a:p>
                      <a:pPr algn="ctr"/>
                      <a:r>
                        <a:rPr lang="es-MX" dirty="0" smtClean="0"/>
                        <a:t>Descripción</a:t>
                      </a:r>
                      <a:r>
                        <a:rPr lang="es-MX" baseline="0" dirty="0" smtClean="0"/>
                        <a:t> de la Acción </a:t>
                      </a:r>
                    </a:p>
                    <a:p>
                      <a:pPr algn="ctr"/>
                      <a:r>
                        <a:rPr lang="es-MX" baseline="0" dirty="0" smtClean="0"/>
                        <a:t>y Proyecto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JUN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JUL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AGO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</a:t>
                      </a:r>
                    </a:p>
                    <a:p>
                      <a:pPr algn="ctr"/>
                      <a:r>
                        <a:rPr lang="es-MX" dirty="0" smtClean="0"/>
                        <a:t>E</a:t>
                      </a:r>
                    </a:p>
                    <a:p>
                      <a:pPr algn="ctr"/>
                      <a:r>
                        <a:rPr lang="es-MX" dirty="0" smtClean="0"/>
                        <a:t>P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OCT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NOV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DIC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220312">
                <a:tc>
                  <a:txBody>
                    <a:bodyPr/>
                    <a:lstStyle/>
                    <a:p>
                      <a:pPr algn="l"/>
                      <a:endParaRPr lang="es-MX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noFill/>
                  </a:tcPr>
                </a:tc>
              </a:tr>
              <a:tr h="385546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Programa de Láminas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 smtClean="0">
                          <a:effectLst/>
                          <a:latin typeface="+mj-lt"/>
                        </a:rPr>
                        <a:t>Entrega de Láminas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5546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Programa de Molinos Eléctricos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 smtClean="0">
                          <a:effectLst/>
                          <a:latin typeface="+mj-lt"/>
                        </a:rPr>
                        <a:t>Entrega de Molinos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5546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Programa Blocks Hueco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 smtClean="0">
                          <a:effectLst/>
                          <a:latin typeface="+mj-lt"/>
                        </a:rPr>
                        <a:t>Entrega de Paquetes de Block Hueco</a:t>
                      </a:r>
                      <a:r>
                        <a:rPr lang="es-MX" sz="1600" b="0" i="0" u="none" strike="noStrike" baseline="0" dirty="0" smtClean="0">
                          <a:effectLst/>
                          <a:latin typeface="+mj-lt"/>
                        </a:rPr>
                        <a:t>  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076056" y="251356"/>
            <a:ext cx="4015843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D</a:t>
            </a:r>
            <a:r>
              <a:rPr lang="es-MX" dirty="0" smtClean="0">
                <a:solidFill>
                  <a:schemeClr val="bg1"/>
                </a:solidFill>
                <a:latin typeface="AR JULIAN" panose="02000000000000000000" pitchFamily="2" charset="0"/>
              </a:rPr>
              <a:t>IRECCIÓN DE ATENCIÓN CIUDADA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144402"/>
              </p:ext>
            </p:extLst>
          </p:nvPr>
        </p:nvGraphicFramePr>
        <p:xfrm>
          <a:off x="107504" y="2132856"/>
          <a:ext cx="8914698" cy="2151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10719"/>
                <a:gridCol w="2485825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  <a:gridCol w="142586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PROGRAMAS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500" dirty="0" smtClean="0"/>
                    </a:p>
                    <a:p>
                      <a:pPr algn="ctr"/>
                      <a:endParaRPr lang="es-MX" sz="500" dirty="0" smtClean="0"/>
                    </a:p>
                    <a:p>
                      <a:pPr algn="ctr"/>
                      <a:r>
                        <a:rPr lang="es-MX" dirty="0" smtClean="0"/>
                        <a:t>DESCRIPCION DE LA ACCIÓN Y/O PROYECTO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ENE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</a:t>
                      </a:r>
                    </a:p>
                    <a:p>
                      <a:pPr algn="ctr"/>
                      <a:r>
                        <a:rPr lang="es-MX" dirty="0" smtClean="0"/>
                        <a:t>E</a:t>
                      </a:r>
                    </a:p>
                    <a:p>
                      <a:pPr algn="ctr"/>
                      <a:r>
                        <a:rPr lang="es-MX" dirty="0" smtClean="0"/>
                        <a:t>B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MAR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ABR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MAY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JUN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JUL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AGO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SEP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OCT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NOV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DIC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050" dirty="0" smtClean="0"/>
                    </a:p>
                    <a:p>
                      <a:pPr algn="ctr"/>
                      <a:r>
                        <a:rPr lang="es-MX" dirty="0" smtClean="0"/>
                        <a:t>TOTAL PORCENTAJE                          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Láminas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 smtClean="0">
                          <a:effectLst/>
                          <a:latin typeface="+mj-lt"/>
                        </a:rPr>
                        <a:t>Entrega de Láminas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X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X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X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X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38 %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Molinos Eléctricos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 smtClean="0">
                          <a:effectLst/>
                          <a:latin typeface="+mj-lt"/>
                        </a:rPr>
                        <a:t>Entrega de Molinos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X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X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X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X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47 %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Blocks Hueco</a:t>
                      </a:r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 smtClean="0">
                          <a:effectLst/>
                          <a:latin typeface="+mj-lt"/>
                        </a:rPr>
                        <a:t>Entrega de Paquetes de Block Hueco</a:t>
                      </a:r>
                      <a:r>
                        <a:rPr lang="es-MX" sz="1600" b="0" i="0" u="none" strike="noStrike" baseline="0" dirty="0" smtClean="0">
                          <a:effectLst/>
                          <a:latin typeface="+mj-lt"/>
                        </a:rPr>
                        <a:t>  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X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X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X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X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64 %</a:t>
                      </a:r>
                      <a:endParaRPr lang="es-MX" sz="1600" dirty="0"/>
                    </a:p>
                  </a:txBody>
                  <a:tcPr>
                    <a:solidFill>
                      <a:schemeClr val="bg1">
                        <a:lumMod val="95000"/>
                        <a:alpha val="9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5076056" y="395372"/>
            <a:ext cx="4015843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D</a:t>
            </a:r>
            <a:r>
              <a:rPr lang="es-MX" dirty="0" smtClean="0">
                <a:solidFill>
                  <a:schemeClr val="bg1"/>
                </a:solidFill>
                <a:latin typeface="AR JULIAN" panose="02000000000000000000" pitchFamily="2" charset="0"/>
              </a:rPr>
              <a:t>IRECCIÓN DE ATENCIÓN CIUDADA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6" name="1 CuadroTexto"/>
          <p:cNvSpPr txBox="1"/>
          <p:nvPr/>
        </p:nvSpPr>
        <p:spPr>
          <a:xfrm>
            <a:off x="179512" y="1124744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Calendario, Ejecución </a:t>
            </a:r>
            <a:r>
              <a:rPr lang="es-MX" sz="2400" b="1" dirty="0" smtClean="0"/>
              <a:t>y presupuesto de </a:t>
            </a:r>
            <a:r>
              <a:rPr lang="es-MX" sz="2400" b="1" dirty="0"/>
              <a:t>los </a:t>
            </a:r>
            <a:r>
              <a:rPr lang="es-MX" sz="2400" b="1" dirty="0" smtClean="0"/>
              <a:t>Programas Sociales </a:t>
            </a:r>
          </a:p>
          <a:p>
            <a:pPr algn="ctr"/>
            <a:r>
              <a:rPr lang="es-MX" sz="2400" b="1" dirty="0" smtClean="0"/>
              <a:t>3er. Trimestre Jul-Sep-2017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908760"/>
              </p:ext>
            </p:extLst>
          </p:nvPr>
        </p:nvGraphicFramePr>
        <p:xfrm>
          <a:off x="107504" y="4653136"/>
          <a:ext cx="5184576" cy="1680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</a:tblGrid>
              <a:tr h="674185">
                <a:tc>
                  <a:txBody>
                    <a:bodyPr/>
                    <a:lstStyle/>
                    <a:p>
                      <a:pPr algn="ctr"/>
                      <a:endParaRPr lang="es-MX" sz="800" dirty="0" smtClean="0"/>
                    </a:p>
                    <a:p>
                      <a:pPr algn="ctr"/>
                      <a:r>
                        <a:rPr lang="es-MX" dirty="0" smtClean="0"/>
                        <a:t>PROGRAMAS SOCIALES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800" dirty="0" smtClean="0"/>
                    </a:p>
                    <a:p>
                      <a:pPr algn="ctr"/>
                      <a:r>
                        <a:rPr lang="es-MX" dirty="0" smtClean="0"/>
                        <a:t>PRESUPUESTO</a:t>
                      </a:r>
                      <a:endParaRPr lang="es-MX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28104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chemeClr val="tx1"/>
                          </a:solidFill>
                        </a:rPr>
                        <a:t>Láminas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chemeClr val="tx1"/>
                          </a:solidFill>
                        </a:rPr>
                        <a:t>$ 331,087.20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104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chemeClr val="tx1"/>
                          </a:solidFill>
                        </a:rPr>
                        <a:t>Molino Eléctrico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chemeClr val="tx1"/>
                          </a:solidFill>
                        </a:rPr>
                        <a:t>$ 629,706.00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104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s-MX" sz="1600" baseline="0" dirty="0" smtClean="0">
                          <a:solidFill>
                            <a:schemeClr val="tx1"/>
                          </a:solidFill>
                        </a:rPr>
                        <a:t> Hueco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s-MX" sz="1600" baseline="0" dirty="0" smtClean="0">
                          <a:solidFill>
                            <a:schemeClr val="tx1"/>
                          </a:solidFill>
                        </a:rPr>
                        <a:t> 577,822.16</a:t>
                      </a:r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51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152</Words>
  <Application>Microsoft Office PowerPoint</Application>
  <PresentationFormat>Presentación en pantalla (4:3)</PresentationFormat>
  <Paragraphs>89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 JULIAN</vt:lpstr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Apoyo para Productores de Plátano Macho</dc:title>
  <dc:creator>pc</dc:creator>
  <cp:lastModifiedBy>CENTRO</cp:lastModifiedBy>
  <cp:revision>85</cp:revision>
  <dcterms:created xsi:type="dcterms:W3CDTF">2016-07-16T20:24:06Z</dcterms:created>
  <dcterms:modified xsi:type="dcterms:W3CDTF">2017-10-05T15:57:13Z</dcterms:modified>
</cp:coreProperties>
</file>