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4660"/>
  </p:normalViewPr>
  <p:slideViewPr>
    <p:cSldViewPr showGuides="1">
      <p:cViewPr varScale="1">
        <p:scale>
          <a:sx n="70" d="100"/>
          <a:sy n="70" d="100"/>
        </p:scale>
        <p:origin x="140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DD2F12-AFB9-4113-A34F-0DEC21DAB068}" type="datetimeFigureOut">
              <a:rPr lang="es-ES" smtClean="0"/>
              <a:t>05/10/2017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8106BA-F754-46CC-ACD5-CF778F9539B2}" type="slidenum">
              <a:rPr lang="es-ES" smtClean="0"/>
              <a:t>‹Nº›</a:t>
            </a:fld>
            <a:endParaRPr lang="es-ES"/>
          </a:p>
        </p:txBody>
      </p:sp>
    </p:spTree>
    <p:extLst>
      <p:ext uri="{BB962C8B-B14F-4D97-AF65-F5344CB8AC3E}">
        <p14:creationId xmlns:p14="http://schemas.microsoft.com/office/powerpoint/2010/main" val="796645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528106BA-F754-46CC-ACD5-CF778F9539B2}" type="slidenum">
              <a:rPr lang="es-ES" smtClean="0"/>
              <a:t>1</a:t>
            </a:fld>
            <a:endParaRPr lang="es-ES"/>
          </a:p>
        </p:txBody>
      </p:sp>
    </p:spTree>
    <p:extLst>
      <p:ext uri="{BB962C8B-B14F-4D97-AF65-F5344CB8AC3E}">
        <p14:creationId xmlns:p14="http://schemas.microsoft.com/office/powerpoint/2010/main" val="3184543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528106BA-F754-46CC-ACD5-CF778F9539B2}" type="slidenum">
              <a:rPr lang="es-ES" smtClean="0"/>
              <a:t>2</a:t>
            </a:fld>
            <a:endParaRPr lang="es-ES"/>
          </a:p>
        </p:txBody>
      </p:sp>
    </p:spTree>
    <p:extLst>
      <p:ext uri="{BB962C8B-B14F-4D97-AF65-F5344CB8AC3E}">
        <p14:creationId xmlns:p14="http://schemas.microsoft.com/office/powerpoint/2010/main" val="1394448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528106BA-F754-46CC-ACD5-CF778F9539B2}" type="slidenum">
              <a:rPr lang="es-ES" smtClean="0"/>
              <a:t>3</a:t>
            </a:fld>
            <a:endParaRPr lang="es-ES"/>
          </a:p>
        </p:txBody>
      </p:sp>
    </p:spTree>
    <p:extLst>
      <p:ext uri="{BB962C8B-B14F-4D97-AF65-F5344CB8AC3E}">
        <p14:creationId xmlns:p14="http://schemas.microsoft.com/office/powerpoint/2010/main" val="3271012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A25BA427-FB83-4144-91A8-268AEE240865}" type="datetimeFigureOut">
              <a:rPr lang="es-MX" smtClean="0"/>
              <a:pPr/>
              <a:t>05/10/2017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558E5C6-7A6B-4F40-958C-E40EC86FEFFA}" type="slidenum">
              <a:rPr lang="es-MX" smtClean="0"/>
              <a:pPr/>
              <a:t>‹Nº›</a:t>
            </a:fld>
            <a:endParaRPr lang="es-MX"/>
          </a:p>
        </p:txBody>
      </p:sp>
    </p:spTree>
    <p:extLst>
      <p:ext uri="{BB962C8B-B14F-4D97-AF65-F5344CB8AC3E}">
        <p14:creationId xmlns:p14="http://schemas.microsoft.com/office/powerpoint/2010/main" val="985235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25BA427-FB83-4144-91A8-268AEE240865}" type="datetimeFigureOut">
              <a:rPr lang="es-MX" smtClean="0"/>
              <a:pPr/>
              <a:t>05/10/2017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558E5C6-7A6B-4F40-958C-E40EC86FEFFA}" type="slidenum">
              <a:rPr lang="es-MX" smtClean="0"/>
              <a:pPr/>
              <a:t>‹Nº›</a:t>
            </a:fld>
            <a:endParaRPr lang="es-MX"/>
          </a:p>
        </p:txBody>
      </p:sp>
    </p:spTree>
    <p:extLst>
      <p:ext uri="{BB962C8B-B14F-4D97-AF65-F5344CB8AC3E}">
        <p14:creationId xmlns:p14="http://schemas.microsoft.com/office/powerpoint/2010/main" val="12103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25BA427-FB83-4144-91A8-268AEE240865}" type="datetimeFigureOut">
              <a:rPr lang="es-MX" smtClean="0"/>
              <a:pPr/>
              <a:t>05/10/2017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558E5C6-7A6B-4F40-958C-E40EC86FEFFA}" type="slidenum">
              <a:rPr lang="es-MX" smtClean="0"/>
              <a:pPr/>
              <a:t>‹Nº›</a:t>
            </a:fld>
            <a:endParaRPr lang="es-MX"/>
          </a:p>
        </p:txBody>
      </p:sp>
    </p:spTree>
    <p:extLst>
      <p:ext uri="{BB962C8B-B14F-4D97-AF65-F5344CB8AC3E}">
        <p14:creationId xmlns:p14="http://schemas.microsoft.com/office/powerpoint/2010/main" val="1106656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A25BA427-FB83-4144-91A8-268AEE240865}" type="datetimeFigureOut">
              <a:rPr lang="es-MX" smtClean="0"/>
              <a:pPr/>
              <a:t>05/10/2017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558E5C6-7A6B-4F40-958C-E40EC86FEFFA}" type="slidenum">
              <a:rPr lang="es-MX" smtClean="0"/>
              <a:pPr/>
              <a:t>‹Nº›</a:t>
            </a:fld>
            <a:endParaRPr lang="es-MX"/>
          </a:p>
        </p:txBody>
      </p:sp>
    </p:spTree>
    <p:extLst>
      <p:ext uri="{BB962C8B-B14F-4D97-AF65-F5344CB8AC3E}">
        <p14:creationId xmlns:p14="http://schemas.microsoft.com/office/powerpoint/2010/main" val="163214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25BA427-FB83-4144-91A8-268AEE240865}" type="datetimeFigureOut">
              <a:rPr lang="es-MX" smtClean="0"/>
              <a:pPr/>
              <a:t>05/10/2017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558E5C6-7A6B-4F40-958C-E40EC86FEFFA}" type="slidenum">
              <a:rPr lang="es-MX" smtClean="0"/>
              <a:pPr/>
              <a:t>‹Nº›</a:t>
            </a:fld>
            <a:endParaRPr lang="es-MX"/>
          </a:p>
        </p:txBody>
      </p:sp>
    </p:spTree>
    <p:extLst>
      <p:ext uri="{BB962C8B-B14F-4D97-AF65-F5344CB8AC3E}">
        <p14:creationId xmlns:p14="http://schemas.microsoft.com/office/powerpoint/2010/main" val="962271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A25BA427-FB83-4144-91A8-268AEE240865}" type="datetimeFigureOut">
              <a:rPr lang="es-MX" smtClean="0"/>
              <a:pPr/>
              <a:t>05/10/2017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558E5C6-7A6B-4F40-958C-E40EC86FEFFA}" type="slidenum">
              <a:rPr lang="es-MX" smtClean="0"/>
              <a:pPr/>
              <a:t>‹Nº›</a:t>
            </a:fld>
            <a:endParaRPr lang="es-MX"/>
          </a:p>
        </p:txBody>
      </p:sp>
    </p:spTree>
    <p:extLst>
      <p:ext uri="{BB962C8B-B14F-4D97-AF65-F5344CB8AC3E}">
        <p14:creationId xmlns:p14="http://schemas.microsoft.com/office/powerpoint/2010/main" val="573984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A25BA427-FB83-4144-91A8-268AEE240865}" type="datetimeFigureOut">
              <a:rPr lang="es-MX" smtClean="0"/>
              <a:pPr/>
              <a:t>05/10/2017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A558E5C6-7A6B-4F40-958C-E40EC86FEFFA}" type="slidenum">
              <a:rPr lang="es-MX" smtClean="0"/>
              <a:pPr/>
              <a:t>‹Nº›</a:t>
            </a:fld>
            <a:endParaRPr lang="es-MX"/>
          </a:p>
        </p:txBody>
      </p:sp>
    </p:spTree>
    <p:extLst>
      <p:ext uri="{BB962C8B-B14F-4D97-AF65-F5344CB8AC3E}">
        <p14:creationId xmlns:p14="http://schemas.microsoft.com/office/powerpoint/2010/main" val="354480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A25BA427-FB83-4144-91A8-268AEE240865}" type="datetimeFigureOut">
              <a:rPr lang="es-MX" smtClean="0"/>
              <a:pPr/>
              <a:t>05/10/2017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A558E5C6-7A6B-4F40-958C-E40EC86FEFFA}" type="slidenum">
              <a:rPr lang="es-MX" smtClean="0"/>
              <a:pPr/>
              <a:t>‹Nº›</a:t>
            </a:fld>
            <a:endParaRPr lang="es-MX"/>
          </a:p>
        </p:txBody>
      </p:sp>
    </p:spTree>
    <p:extLst>
      <p:ext uri="{BB962C8B-B14F-4D97-AF65-F5344CB8AC3E}">
        <p14:creationId xmlns:p14="http://schemas.microsoft.com/office/powerpoint/2010/main" val="1627173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25BA427-FB83-4144-91A8-268AEE240865}" type="datetimeFigureOut">
              <a:rPr lang="es-MX" smtClean="0"/>
              <a:pPr/>
              <a:t>05/10/2017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A558E5C6-7A6B-4F40-958C-E40EC86FEFFA}" type="slidenum">
              <a:rPr lang="es-MX" smtClean="0"/>
              <a:pPr/>
              <a:t>‹Nº›</a:t>
            </a:fld>
            <a:endParaRPr lang="es-MX"/>
          </a:p>
        </p:txBody>
      </p:sp>
    </p:spTree>
    <p:extLst>
      <p:ext uri="{BB962C8B-B14F-4D97-AF65-F5344CB8AC3E}">
        <p14:creationId xmlns:p14="http://schemas.microsoft.com/office/powerpoint/2010/main" val="767076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25BA427-FB83-4144-91A8-268AEE240865}" type="datetimeFigureOut">
              <a:rPr lang="es-MX" smtClean="0"/>
              <a:pPr/>
              <a:t>05/10/2017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558E5C6-7A6B-4F40-958C-E40EC86FEFFA}" type="slidenum">
              <a:rPr lang="es-MX" smtClean="0"/>
              <a:pPr/>
              <a:t>‹Nº›</a:t>
            </a:fld>
            <a:endParaRPr lang="es-MX"/>
          </a:p>
        </p:txBody>
      </p:sp>
    </p:spTree>
    <p:extLst>
      <p:ext uri="{BB962C8B-B14F-4D97-AF65-F5344CB8AC3E}">
        <p14:creationId xmlns:p14="http://schemas.microsoft.com/office/powerpoint/2010/main" val="1225406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25BA427-FB83-4144-91A8-268AEE240865}" type="datetimeFigureOut">
              <a:rPr lang="es-MX" smtClean="0"/>
              <a:pPr/>
              <a:t>05/10/2017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558E5C6-7A6B-4F40-958C-E40EC86FEFFA}" type="slidenum">
              <a:rPr lang="es-MX" smtClean="0"/>
              <a:pPr/>
              <a:t>‹Nº›</a:t>
            </a:fld>
            <a:endParaRPr lang="es-MX"/>
          </a:p>
        </p:txBody>
      </p:sp>
    </p:spTree>
    <p:extLst>
      <p:ext uri="{BB962C8B-B14F-4D97-AF65-F5344CB8AC3E}">
        <p14:creationId xmlns:p14="http://schemas.microsoft.com/office/powerpoint/2010/main" val="2606436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A427-FB83-4144-91A8-268AEE240865}" type="datetimeFigureOut">
              <a:rPr lang="es-MX" smtClean="0"/>
              <a:pPr/>
              <a:t>05/10/2017</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58E5C6-7A6B-4F40-958C-E40EC86FEFFA}" type="slidenum">
              <a:rPr lang="es-MX" smtClean="0"/>
              <a:pPr/>
              <a:t>‹Nº›</a:t>
            </a:fld>
            <a:endParaRPr lang="es-MX"/>
          </a:p>
        </p:txBody>
      </p:sp>
    </p:spTree>
    <p:extLst>
      <p:ext uri="{BB962C8B-B14F-4D97-AF65-F5344CB8AC3E}">
        <p14:creationId xmlns:p14="http://schemas.microsoft.com/office/powerpoint/2010/main" val="4111993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13" y="-27384"/>
            <a:ext cx="9143999" cy="6858000"/>
          </a:xfrm>
          <a:prstGeom prst="rect">
            <a:avLst/>
          </a:prstGeom>
        </p:spPr>
        <p:style>
          <a:lnRef idx="1">
            <a:schemeClr val="accent5"/>
          </a:lnRef>
          <a:fillRef idx="1002">
            <a:schemeClr val="lt1"/>
          </a:fillRef>
          <a:effectRef idx="1">
            <a:schemeClr val="accent5"/>
          </a:effectRef>
          <a:fontRef idx="minor">
            <a:schemeClr val="dk1"/>
          </a:fontRef>
        </p:style>
      </p:pic>
      <p:sp>
        <p:nvSpPr>
          <p:cNvPr id="7" name="Cuadro de texto 2"/>
          <p:cNvSpPr txBox="1">
            <a:spLocks noChangeArrowheads="1"/>
          </p:cNvSpPr>
          <p:nvPr/>
        </p:nvSpPr>
        <p:spPr bwMode="auto">
          <a:xfrm>
            <a:off x="853693" y="6384925"/>
            <a:ext cx="2988310" cy="200055"/>
          </a:xfrm>
          <a:prstGeom prst="rect">
            <a:avLst/>
          </a:prstGeom>
          <a:noFill/>
          <a:ln w="9525">
            <a:noFill/>
            <a:miter lim="800000"/>
            <a:headEnd/>
            <a:tailEnd/>
          </a:ln>
        </p:spPr>
        <p:txBody>
          <a:bodyPr rot="0" vert="horz" wrap="square" lIns="91440" tIns="45720" rIns="91440" bIns="45720" anchor="t" anchorCtr="0">
            <a:spAutoFit/>
          </a:bodyPr>
          <a:lstStyle/>
          <a:p>
            <a:pPr algn="ctr">
              <a:spcAft>
                <a:spcPts val="0"/>
              </a:spcAft>
            </a:pPr>
            <a:r>
              <a:rPr lang="es-MX" sz="700" b="1" dirty="0" smtClean="0">
                <a:effectLst/>
                <a:latin typeface="Calibri"/>
                <a:ea typeface="Calibri"/>
                <a:cs typeface="Times New Roman"/>
              </a:rPr>
              <a:t>UBICACIÓN DE LAS OFICINAS DE LA DEPENCIA</a:t>
            </a:r>
            <a:endParaRPr lang="es-MX" sz="1100" dirty="0">
              <a:effectLst/>
              <a:latin typeface="Calibri"/>
              <a:ea typeface="Calibri"/>
              <a:cs typeface="Times New Roman"/>
            </a:endParaRPr>
          </a:p>
        </p:txBody>
      </p:sp>
      <p:sp>
        <p:nvSpPr>
          <p:cNvPr id="9" name="Cuadro de texto 2"/>
          <p:cNvSpPr txBox="1">
            <a:spLocks noChangeArrowheads="1"/>
          </p:cNvSpPr>
          <p:nvPr/>
        </p:nvSpPr>
        <p:spPr bwMode="auto">
          <a:xfrm>
            <a:off x="4693349" y="168895"/>
            <a:ext cx="4415155" cy="307777"/>
          </a:xfrm>
          <a:prstGeom prst="rect">
            <a:avLst/>
          </a:prstGeom>
          <a:noFill/>
          <a:ln w="9525">
            <a:noFill/>
            <a:miter lim="800000"/>
            <a:headEnd/>
            <a:tailEnd/>
          </a:ln>
        </p:spPr>
        <p:txBody>
          <a:bodyPr rot="0" vert="horz" wrap="square" lIns="91440" tIns="45720" rIns="91440" bIns="45720" anchor="t" anchorCtr="0">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0"/>
              </a:spcAft>
            </a:pPr>
            <a:r>
              <a:rPr lang="es-MX" sz="1400" b="1" dirty="0" smtClean="0">
                <a:effectLst/>
                <a:latin typeface="Calibri"/>
                <a:ea typeface="Calibri"/>
                <a:cs typeface="Times New Roman"/>
              </a:rPr>
              <a:t>DIRECCIÓN DE ATENCIÓN CIUDADANA</a:t>
            </a:r>
            <a:endParaRPr lang="es-MX" sz="1100" dirty="0">
              <a:effectLst/>
              <a:latin typeface="Calibri"/>
              <a:ea typeface="Calibri"/>
              <a:cs typeface="Times New Roman"/>
            </a:endParaRPr>
          </a:p>
        </p:txBody>
      </p:sp>
      <p:sp>
        <p:nvSpPr>
          <p:cNvPr id="12" name="Cuadro de texto 2"/>
          <p:cNvSpPr txBox="1">
            <a:spLocks noChangeArrowheads="1"/>
          </p:cNvSpPr>
          <p:nvPr/>
        </p:nvSpPr>
        <p:spPr bwMode="auto">
          <a:xfrm>
            <a:off x="4064136" y="6381750"/>
            <a:ext cx="3895090" cy="317500"/>
          </a:xfrm>
          <a:prstGeom prst="rect">
            <a:avLst/>
          </a:prstGeom>
          <a:noFill/>
          <a:ln w="9525">
            <a:noFill/>
            <a:miter lim="800000"/>
            <a:headEnd/>
            <a:tailEnd/>
          </a:ln>
        </p:spPr>
        <p:txBody>
          <a:bodyPr rot="0" vert="horz" wrap="square" lIns="91440" tIns="45720" rIns="91440" bIns="45720" anchor="t" anchorCtr="0">
            <a:spAutoFit/>
          </a:bodyPr>
          <a:lstStyle/>
          <a:p>
            <a:pPr algn="ctr"/>
            <a:r>
              <a:rPr lang="es-MX" sz="700" b="1" dirty="0">
                <a:solidFill>
                  <a:prstClr val="black"/>
                </a:solidFill>
                <a:ea typeface="Calibri"/>
              </a:rPr>
              <a:t>TELÉFONO: 310-32-32 EXT. </a:t>
            </a:r>
            <a:r>
              <a:rPr lang="es-MX" sz="700" b="1" dirty="0" smtClean="0">
                <a:solidFill>
                  <a:prstClr val="black"/>
                </a:solidFill>
                <a:ea typeface="Calibri"/>
              </a:rPr>
              <a:t>1129 </a:t>
            </a:r>
            <a:r>
              <a:rPr lang="es-MX" sz="700" b="1" dirty="0">
                <a:solidFill>
                  <a:prstClr val="black"/>
                </a:solidFill>
                <a:ea typeface="Calibri"/>
              </a:rPr>
              <a:t>DIRECTO: </a:t>
            </a:r>
            <a:r>
              <a:rPr lang="es-MX" sz="700" b="1" dirty="0" smtClean="0">
                <a:solidFill>
                  <a:prstClr val="black"/>
                </a:solidFill>
                <a:ea typeface="Calibri"/>
              </a:rPr>
              <a:t>3159687</a:t>
            </a:r>
            <a:endParaRPr lang="es-MX" sz="800" b="1" dirty="0">
              <a:solidFill>
                <a:prstClr val="black"/>
              </a:solidFill>
              <a:latin typeface="Tahoma"/>
              <a:ea typeface="Calibri"/>
            </a:endParaRPr>
          </a:p>
          <a:p>
            <a:pPr algn="ctr"/>
            <a:r>
              <a:rPr lang="es-MX" sz="700" b="1" dirty="0" smtClean="0">
                <a:solidFill>
                  <a:prstClr val="black"/>
                </a:solidFill>
                <a:ea typeface="Calibri"/>
              </a:rPr>
              <a:t>HORARIO </a:t>
            </a:r>
            <a:r>
              <a:rPr lang="es-MX" sz="700" b="1" dirty="0">
                <a:solidFill>
                  <a:prstClr val="black"/>
                </a:solidFill>
                <a:ea typeface="Calibri"/>
              </a:rPr>
              <a:t>DE ATENCIÓN DE LUNES A VIERNES DE 8:00 A 16:00 HORAS.</a:t>
            </a:r>
            <a:endParaRPr lang="es-MX" sz="800" dirty="0">
              <a:solidFill>
                <a:prstClr val="black"/>
              </a:solidFill>
              <a:latin typeface="Tahoma"/>
              <a:ea typeface="Calibri"/>
            </a:endParaRPr>
          </a:p>
        </p:txBody>
      </p:sp>
      <p:sp>
        <p:nvSpPr>
          <p:cNvPr id="3" name="CuadroTexto 2"/>
          <p:cNvSpPr txBox="1"/>
          <p:nvPr/>
        </p:nvSpPr>
        <p:spPr>
          <a:xfrm>
            <a:off x="2375661" y="982469"/>
            <a:ext cx="4392488" cy="646331"/>
          </a:xfrm>
          <a:prstGeom prst="rect">
            <a:avLst/>
          </a:prstGeom>
          <a:noFill/>
        </p:spPr>
        <p:txBody>
          <a:bodyPr wrap="square" rtlCol="0">
            <a:spAutoFit/>
          </a:bodyPr>
          <a:lstStyle/>
          <a:p>
            <a:pPr algn="ctr"/>
            <a:r>
              <a:rPr lang="es-MX" dirty="0" smtClean="0"/>
              <a:t>DOCUMENTO DE MODIFICACIÓN </a:t>
            </a:r>
            <a:endParaRPr lang="es-MX" dirty="0" smtClean="0"/>
          </a:p>
          <a:p>
            <a:pPr algn="ctr"/>
            <a:r>
              <a:rPr lang="es-MX" dirty="0" smtClean="0"/>
              <a:t> 3ER. TRIMESTRE JUL-SEP-2017</a:t>
            </a:r>
            <a:endParaRPr lang="es-MX" dirty="0"/>
          </a:p>
        </p:txBody>
      </p:sp>
      <p:sp>
        <p:nvSpPr>
          <p:cNvPr id="5" name="CuadroTexto 4"/>
          <p:cNvSpPr txBox="1"/>
          <p:nvPr/>
        </p:nvSpPr>
        <p:spPr>
          <a:xfrm>
            <a:off x="251520" y="1785005"/>
            <a:ext cx="8712968" cy="4524315"/>
          </a:xfrm>
          <a:prstGeom prst="rect">
            <a:avLst/>
          </a:prstGeom>
          <a:noFill/>
        </p:spPr>
        <p:txBody>
          <a:bodyPr wrap="square" rtlCol="0">
            <a:spAutoFit/>
          </a:bodyPr>
          <a:lstStyle/>
          <a:p>
            <a:pPr algn="just"/>
            <a:r>
              <a:rPr lang="es-MX" sz="1300" b="1" dirty="0" smtClean="0"/>
              <a:t>LOS ELEMENTOS BÁSICOS:</a:t>
            </a:r>
            <a:r>
              <a:rPr lang="es-MX" sz="1300" dirty="0" smtClean="0"/>
              <a:t> El Artículo 32 de la Ley de Desarrollo Social expresan que los programas de Desarrollo Social deben contener al menos los siguientes elementos: </a:t>
            </a:r>
          </a:p>
          <a:p>
            <a:pPr algn="just"/>
            <a:endParaRPr lang="es-MX" sz="1300" dirty="0" smtClean="0"/>
          </a:p>
          <a:p>
            <a:pPr marL="171450" indent="-171450" algn="just">
              <a:buFont typeface="Arial" panose="020B0604020202020204" pitchFamily="34" charset="0"/>
              <a:buChar char="•"/>
            </a:pPr>
            <a:r>
              <a:rPr lang="es-MX" sz="1600" b="1" dirty="0" smtClean="0"/>
              <a:t>Diagnóstico y objetivos </a:t>
            </a:r>
          </a:p>
          <a:p>
            <a:pPr algn="just"/>
            <a:r>
              <a:rPr lang="es-MX" sz="1300" dirty="0" smtClean="0"/>
              <a:t>Responsabilidad </a:t>
            </a:r>
          </a:p>
          <a:p>
            <a:pPr algn="just"/>
            <a:r>
              <a:rPr lang="es-MX" sz="1300" dirty="0" smtClean="0"/>
              <a:t>Procedimientos </a:t>
            </a:r>
          </a:p>
          <a:p>
            <a:pPr marL="171450" indent="-171450" algn="just">
              <a:buFont typeface="Arial" panose="020B0604020202020204" pitchFamily="34" charset="0"/>
              <a:buChar char="•"/>
            </a:pPr>
            <a:r>
              <a:rPr lang="es-MX" sz="1300" dirty="0" smtClean="0"/>
              <a:t> Tiempos de ejecución y autoridades ejecutoras</a:t>
            </a:r>
          </a:p>
          <a:p>
            <a:pPr marL="171450" indent="-171450" algn="just">
              <a:buFont typeface="Arial" panose="020B0604020202020204" pitchFamily="34" charset="0"/>
              <a:buChar char="•"/>
            </a:pPr>
            <a:r>
              <a:rPr lang="es-MX" sz="1300" dirty="0" smtClean="0"/>
              <a:t> Fuentes de financiamiento </a:t>
            </a:r>
          </a:p>
          <a:p>
            <a:pPr marL="171450" indent="-171450" algn="just">
              <a:buFont typeface="Arial" panose="020B0604020202020204" pitchFamily="34" charset="0"/>
              <a:buChar char="•"/>
            </a:pPr>
            <a:r>
              <a:rPr lang="es-MX" sz="1300" dirty="0" smtClean="0"/>
              <a:t> Bases de participación social organizada </a:t>
            </a:r>
          </a:p>
          <a:p>
            <a:pPr marL="171450" indent="-171450" algn="just">
              <a:buFont typeface="Arial" panose="020B0604020202020204" pitchFamily="34" charset="0"/>
              <a:buChar char="•"/>
            </a:pPr>
            <a:r>
              <a:rPr lang="es-MX" sz="1300" dirty="0" smtClean="0"/>
              <a:t> Instrumentos de evaluación y control </a:t>
            </a:r>
          </a:p>
          <a:p>
            <a:pPr algn="just"/>
            <a:endParaRPr lang="es-MX" sz="1300" dirty="0" smtClean="0"/>
          </a:p>
          <a:p>
            <a:pPr algn="just"/>
            <a:r>
              <a:rPr lang="es-MX" sz="1300" dirty="0" smtClean="0"/>
              <a:t>En el presente documento se establecen los elementos básicos que las dependencias de gobierno estatal y municipal deben utilizar para la elaboración de los nuevos programas de desarrollo social en el Estado, en el ámbito de su competencia. </a:t>
            </a:r>
          </a:p>
          <a:p>
            <a:pPr algn="just"/>
            <a:endParaRPr lang="es-MX" sz="1300" dirty="0" smtClean="0"/>
          </a:p>
          <a:p>
            <a:pPr algn="just"/>
            <a:r>
              <a:rPr lang="es-MX" sz="1400" b="1" dirty="0" smtClean="0"/>
              <a:t>DIAGNÓSTICO: </a:t>
            </a:r>
          </a:p>
          <a:p>
            <a:pPr algn="just"/>
            <a:r>
              <a:rPr lang="es-MX" sz="1300" dirty="0" smtClean="0"/>
              <a:t>Para justificar la existencia de un programa o la necesidad de crearlo, la dependencia o entidad responsable deberá proveerse de la información necesaria, para lo cual deberá elaborar un diagnóstico acerca de su conveniencia, viabilidad y eficiencia. </a:t>
            </a:r>
          </a:p>
          <a:p>
            <a:pPr algn="just"/>
            <a:endParaRPr lang="es-MX" sz="1300" dirty="0" smtClean="0"/>
          </a:p>
          <a:p>
            <a:pPr algn="just"/>
            <a:r>
              <a:rPr lang="es-MX" sz="1300" dirty="0" smtClean="0"/>
              <a:t>El diagnóstico consiste en analizar una problemática específica, a partir de la recopilación e interpretación de la información, definir las causas y efectos, identificando sus principales fortalezas y debilidades que permitan proponer los cambios necesarios que contribuyan a la solución del problema y lograr mejoras en el entorno. </a:t>
            </a:r>
          </a:p>
          <a:p>
            <a:endParaRPr lang="es-MX" sz="1200" dirty="0" smtClean="0"/>
          </a:p>
        </p:txBody>
      </p:sp>
    </p:spTree>
    <p:extLst>
      <p:ext uri="{BB962C8B-B14F-4D97-AF65-F5344CB8AC3E}">
        <p14:creationId xmlns:p14="http://schemas.microsoft.com/office/powerpoint/2010/main" val="852441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13" y="-27384"/>
            <a:ext cx="9143999" cy="6858000"/>
          </a:xfrm>
          <a:prstGeom prst="rect">
            <a:avLst/>
          </a:prstGeom>
        </p:spPr>
        <p:style>
          <a:lnRef idx="1">
            <a:schemeClr val="accent5"/>
          </a:lnRef>
          <a:fillRef idx="1002">
            <a:schemeClr val="lt1"/>
          </a:fillRef>
          <a:effectRef idx="1">
            <a:schemeClr val="accent5"/>
          </a:effectRef>
          <a:fontRef idx="minor">
            <a:schemeClr val="dk1"/>
          </a:fontRef>
        </p:style>
      </p:pic>
      <p:sp>
        <p:nvSpPr>
          <p:cNvPr id="7" name="Cuadro de texto 2"/>
          <p:cNvSpPr txBox="1">
            <a:spLocks noChangeArrowheads="1"/>
          </p:cNvSpPr>
          <p:nvPr/>
        </p:nvSpPr>
        <p:spPr bwMode="auto">
          <a:xfrm>
            <a:off x="853693" y="6384925"/>
            <a:ext cx="2988310" cy="200055"/>
          </a:xfrm>
          <a:prstGeom prst="rect">
            <a:avLst/>
          </a:prstGeom>
          <a:noFill/>
          <a:ln w="9525">
            <a:noFill/>
            <a:miter lim="800000"/>
            <a:headEnd/>
            <a:tailEnd/>
          </a:ln>
        </p:spPr>
        <p:txBody>
          <a:bodyPr rot="0" vert="horz" wrap="square" lIns="91440" tIns="45720" rIns="91440" bIns="45720" anchor="t" anchorCtr="0">
            <a:spAutoFit/>
          </a:bodyPr>
          <a:lstStyle/>
          <a:p>
            <a:pPr algn="ctr">
              <a:spcAft>
                <a:spcPts val="0"/>
              </a:spcAft>
            </a:pPr>
            <a:r>
              <a:rPr lang="es-MX" sz="700" b="1" dirty="0" smtClean="0">
                <a:effectLst/>
                <a:latin typeface="Calibri"/>
                <a:ea typeface="Calibri"/>
                <a:cs typeface="Times New Roman"/>
              </a:rPr>
              <a:t>UBICACIÓN DE LAS OFICINAS DE LA DEPENCIA</a:t>
            </a:r>
            <a:endParaRPr lang="es-MX" sz="1100" dirty="0">
              <a:effectLst/>
              <a:latin typeface="Calibri"/>
              <a:ea typeface="Calibri"/>
              <a:cs typeface="Times New Roman"/>
            </a:endParaRPr>
          </a:p>
        </p:txBody>
      </p:sp>
      <p:sp>
        <p:nvSpPr>
          <p:cNvPr id="9" name="Cuadro de texto 2"/>
          <p:cNvSpPr txBox="1">
            <a:spLocks noChangeArrowheads="1"/>
          </p:cNvSpPr>
          <p:nvPr/>
        </p:nvSpPr>
        <p:spPr bwMode="auto">
          <a:xfrm>
            <a:off x="4693349" y="44624"/>
            <a:ext cx="4415155" cy="307777"/>
          </a:xfrm>
          <a:prstGeom prst="rect">
            <a:avLst/>
          </a:prstGeom>
          <a:noFill/>
          <a:ln w="9525">
            <a:noFill/>
            <a:miter lim="800000"/>
            <a:headEnd/>
            <a:tailEnd/>
          </a:ln>
        </p:spPr>
        <p:txBody>
          <a:bodyPr rot="0" vert="horz" wrap="square" lIns="91440" tIns="45720" rIns="91440" bIns="45720" anchor="t" anchorCtr="0">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0"/>
              </a:spcAft>
            </a:pPr>
            <a:r>
              <a:rPr lang="es-MX" sz="1400" b="1" dirty="0" smtClean="0">
                <a:effectLst/>
                <a:latin typeface="Calibri"/>
                <a:ea typeface="Calibri"/>
                <a:cs typeface="Times New Roman"/>
              </a:rPr>
              <a:t>DIRECCIÓN DE ATENCIÓN CIUDADANA</a:t>
            </a:r>
            <a:endParaRPr lang="es-MX" sz="1100" dirty="0">
              <a:effectLst/>
              <a:latin typeface="Calibri"/>
              <a:ea typeface="Calibri"/>
              <a:cs typeface="Times New Roman"/>
            </a:endParaRPr>
          </a:p>
        </p:txBody>
      </p:sp>
      <p:sp>
        <p:nvSpPr>
          <p:cNvPr id="12" name="Cuadro de texto 2"/>
          <p:cNvSpPr txBox="1">
            <a:spLocks noChangeArrowheads="1"/>
          </p:cNvSpPr>
          <p:nvPr/>
        </p:nvSpPr>
        <p:spPr bwMode="auto">
          <a:xfrm>
            <a:off x="4064136" y="6381750"/>
            <a:ext cx="3895090" cy="317500"/>
          </a:xfrm>
          <a:prstGeom prst="rect">
            <a:avLst/>
          </a:prstGeom>
          <a:noFill/>
          <a:ln w="9525">
            <a:noFill/>
            <a:miter lim="800000"/>
            <a:headEnd/>
            <a:tailEnd/>
          </a:ln>
        </p:spPr>
        <p:txBody>
          <a:bodyPr rot="0" vert="horz" wrap="square" lIns="91440" tIns="45720" rIns="91440" bIns="45720" anchor="t" anchorCtr="0">
            <a:spAutoFit/>
          </a:bodyPr>
          <a:lstStyle/>
          <a:p>
            <a:pPr algn="ctr"/>
            <a:r>
              <a:rPr lang="es-MX" sz="700" b="1" dirty="0">
                <a:solidFill>
                  <a:prstClr val="black"/>
                </a:solidFill>
                <a:ea typeface="Calibri"/>
              </a:rPr>
              <a:t>TELÉFONO: 310-32-32 EXT. </a:t>
            </a:r>
            <a:r>
              <a:rPr lang="es-MX" sz="700" b="1" dirty="0" smtClean="0">
                <a:solidFill>
                  <a:prstClr val="black"/>
                </a:solidFill>
                <a:ea typeface="Calibri"/>
              </a:rPr>
              <a:t>1129 </a:t>
            </a:r>
            <a:r>
              <a:rPr lang="es-MX" sz="700" b="1" dirty="0">
                <a:solidFill>
                  <a:prstClr val="black"/>
                </a:solidFill>
                <a:ea typeface="Calibri"/>
              </a:rPr>
              <a:t>DIRECTO: </a:t>
            </a:r>
            <a:r>
              <a:rPr lang="es-MX" sz="700" b="1" dirty="0" smtClean="0">
                <a:solidFill>
                  <a:prstClr val="black"/>
                </a:solidFill>
                <a:ea typeface="Calibri"/>
              </a:rPr>
              <a:t>3159687</a:t>
            </a:r>
            <a:endParaRPr lang="es-MX" sz="800" b="1" dirty="0">
              <a:solidFill>
                <a:prstClr val="black"/>
              </a:solidFill>
              <a:latin typeface="Tahoma"/>
              <a:ea typeface="Calibri"/>
            </a:endParaRPr>
          </a:p>
          <a:p>
            <a:pPr algn="ctr"/>
            <a:r>
              <a:rPr lang="es-MX" sz="700" b="1" dirty="0" smtClean="0">
                <a:solidFill>
                  <a:prstClr val="black"/>
                </a:solidFill>
                <a:ea typeface="Calibri"/>
              </a:rPr>
              <a:t>HORARIO </a:t>
            </a:r>
            <a:r>
              <a:rPr lang="es-MX" sz="700" b="1" dirty="0">
                <a:solidFill>
                  <a:prstClr val="black"/>
                </a:solidFill>
                <a:ea typeface="Calibri"/>
              </a:rPr>
              <a:t>DE ATENCIÓN DE LUNES A VIERNES DE 8:00 A 16:00 HORAS.</a:t>
            </a:r>
            <a:endParaRPr lang="es-MX" sz="800" dirty="0">
              <a:solidFill>
                <a:prstClr val="black"/>
              </a:solidFill>
              <a:latin typeface="Tahoma"/>
              <a:ea typeface="Calibri"/>
            </a:endParaRPr>
          </a:p>
        </p:txBody>
      </p:sp>
      <p:sp>
        <p:nvSpPr>
          <p:cNvPr id="2" name="Rectángulo 1"/>
          <p:cNvSpPr/>
          <p:nvPr/>
        </p:nvSpPr>
        <p:spPr>
          <a:xfrm>
            <a:off x="179512" y="1052736"/>
            <a:ext cx="8928992" cy="5655394"/>
          </a:xfrm>
          <a:prstGeom prst="rect">
            <a:avLst/>
          </a:prstGeom>
        </p:spPr>
        <p:txBody>
          <a:bodyPr wrap="square">
            <a:spAutoFit/>
          </a:bodyPr>
          <a:lstStyle/>
          <a:p>
            <a:pPr algn="just"/>
            <a:r>
              <a:rPr lang="es-MX" sz="1300" dirty="0" smtClean="0"/>
              <a:t>En </a:t>
            </a:r>
            <a:r>
              <a:rPr lang="es-MX" sz="1300" dirty="0"/>
              <a:t>este apartado se deben describir el problema, las necesidades y características de la población y su contexto, </a:t>
            </a:r>
            <a:r>
              <a:rPr lang="es-MX" sz="1300" dirty="0" smtClean="0"/>
              <a:t>se </a:t>
            </a:r>
            <a:r>
              <a:rPr lang="es-MX" sz="1300" dirty="0"/>
              <a:t>cuantifica su magnitud y la manera como se distribuyen en la población objetivo. </a:t>
            </a:r>
            <a:endParaRPr lang="es-MX" sz="1300" dirty="0" smtClean="0"/>
          </a:p>
          <a:p>
            <a:pPr algn="just"/>
            <a:endParaRPr lang="es-MX" sz="1300" dirty="0"/>
          </a:p>
          <a:p>
            <a:pPr algn="just"/>
            <a:r>
              <a:rPr lang="es-MX" sz="1300" dirty="0"/>
              <a:t>El proceso lógico del diagnóstico consta de cinco pasos: </a:t>
            </a:r>
          </a:p>
          <a:p>
            <a:pPr marL="171450" indent="-171450" algn="just">
              <a:buFont typeface="Arial" panose="020B0604020202020204" pitchFamily="34" charset="0"/>
              <a:buChar char="•"/>
            </a:pPr>
            <a:r>
              <a:rPr lang="es-MX" sz="1300" dirty="0" smtClean="0"/>
              <a:t> </a:t>
            </a:r>
            <a:r>
              <a:rPr lang="es-MX" sz="1300" dirty="0"/>
              <a:t>Recopilación de la información </a:t>
            </a:r>
          </a:p>
          <a:p>
            <a:pPr algn="just"/>
            <a:r>
              <a:rPr lang="es-MX" sz="1300" dirty="0"/>
              <a:t>Ordenamiento </a:t>
            </a:r>
          </a:p>
          <a:p>
            <a:pPr algn="just"/>
            <a:r>
              <a:rPr lang="es-MX" sz="1300" dirty="0"/>
              <a:t>Interpretación </a:t>
            </a:r>
          </a:p>
          <a:p>
            <a:pPr marL="171450" indent="-171450" algn="just">
              <a:buFont typeface="Arial" panose="020B0604020202020204" pitchFamily="34" charset="0"/>
              <a:buChar char="•"/>
            </a:pPr>
            <a:r>
              <a:rPr lang="es-MX" sz="1300" dirty="0" smtClean="0"/>
              <a:t> </a:t>
            </a:r>
            <a:r>
              <a:rPr lang="es-MX" sz="1300" dirty="0"/>
              <a:t>Obtención de conclusiones </a:t>
            </a:r>
          </a:p>
          <a:p>
            <a:pPr marL="171450" indent="-171450" algn="just">
              <a:buFont typeface="Arial" panose="020B0604020202020204" pitchFamily="34" charset="0"/>
              <a:buChar char="•"/>
            </a:pPr>
            <a:r>
              <a:rPr lang="es-MX" sz="1300" dirty="0" smtClean="0"/>
              <a:t>Formulación </a:t>
            </a:r>
            <a:r>
              <a:rPr lang="es-MX" sz="1300" dirty="0"/>
              <a:t>de hipótesis </a:t>
            </a:r>
          </a:p>
          <a:p>
            <a:pPr algn="just"/>
            <a:endParaRPr lang="es-MX" sz="1300" dirty="0"/>
          </a:p>
          <a:p>
            <a:pPr algn="just"/>
            <a:r>
              <a:rPr lang="es-MX" sz="1300" dirty="0"/>
              <a:t>Para algunos autores el diagnóstico tiene dos funciones básicas: </a:t>
            </a:r>
          </a:p>
          <a:p>
            <a:pPr algn="just"/>
            <a:r>
              <a:rPr lang="es-MX" sz="1300" dirty="0"/>
              <a:t>La descripción, que caracteriza el problema y cuantifica su magnitud y distribución en la población objetivo y la </a:t>
            </a:r>
            <a:r>
              <a:rPr lang="es-MX" sz="1300" dirty="0" smtClean="0"/>
              <a:t>explicación</a:t>
            </a:r>
            <a:r>
              <a:rPr lang="es-MX" sz="1300" dirty="0"/>
              <a:t>, que plantea la estructura causal cualitativa y cuantitativa de las variables que determinan el problema central. </a:t>
            </a:r>
            <a:endParaRPr lang="es-MX" sz="1300" dirty="0" smtClean="0"/>
          </a:p>
          <a:p>
            <a:pPr algn="just"/>
            <a:endParaRPr lang="es-MX" sz="1300" dirty="0"/>
          </a:p>
          <a:p>
            <a:pPr algn="just"/>
            <a:r>
              <a:rPr lang="es-MX" sz="1300" dirty="0"/>
              <a:t>Se lleva a cabo para establecer qué y cuántos bienes y/o servicios es necesario entregar para solucionar total o </a:t>
            </a:r>
            <a:r>
              <a:rPr lang="es-MX" sz="1300" dirty="0" smtClean="0"/>
              <a:t>parcialmente </a:t>
            </a:r>
            <a:r>
              <a:rPr lang="es-MX" sz="1300" dirty="0"/>
              <a:t>el problema central (o alcanzar el objetivo general).  </a:t>
            </a:r>
            <a:endParaRPr lang="es-MX" sz="1300" dirty="0" smtClean="0"/>
          </a:p>
          <a:p>
            <a:pPr algn="just"/>
            <a:endParaRPr lang="es-MX" sz="600" dirty="0"/>
          </a:p>
          <a:p>
            <a:pPr algn="just"/>
            <a:r>
              <a:rPr lang="es-MX" sz="1300" dirty="0"/>
              <a:t>En el diagnóstico se debe identificar y describir el problema central o necesidad de la Inversión pública, en este </a:t>
            </a:r>
          </a:p>
          <a:p>
            <a:pPr algn="just"/>
            <a:r>
              <a:rPr lang="es-MX" sz="1300" dirty="0"/>
              <a:t>sentido, se deberán responder las siguientes preguntas: </a:t>
            </a:r>
          </a:p>
          <a:p>
            <a:pPr algn="just"/>
            <a:r>
              <a:rPr lang="es-MX" sz="1300" dirty="0"/>
              <a:t>¿Existe un problema? </a:t>
            </a:r>
          </a:p>
          <a:p>
            <a:pPr algn="just"/>
            <a:r>
              <a:rPr lang="es-MX" sz="1300" dirty="0"/>
              <a:t>¿Cuál es?</a:t>
            </a:r>
          </a:p>
          <a:p>
            <a:pPr algn="just"/>
            <a:r>
              <a:rPr lang="es-MX" sz="1300" dirty="0"/>
              <a:t>¿Qué magnitud tiene? (línea de base) </a:t>
            </a:r>
          </a:p>
          <a:p>
            <a:pPr algn="just"/>
            <a:r>
              <a:rPr lang="es-MX" sz="1300" dirty="0"/>
              <a:t>¿Se cuenta con la información adecuada? </a:t>
            </a:r>
          </a:p>
          <a:p>
            <a:pPr algn="just"/>
            <a:r>
              <a:rPr lang="es-MX" sz="1300" dirty="0"/>
              <a:t>¿Quiénes están afectados? (población afectada y objetivo) </a:t>
            </a:r>
          </a:p>
          <a:p>
            <a:pPr algn="just"/>
            <a:r>
              <a:rPr lang="es-MX" sz="1300" dirty="0"/>
              <a:t>¿Cuál es el entorno demográfico, geográfico, económico y social del problema? </a:t>
            </a:r>
          </a:p>
          <a:p>
            <a:pPr algn="just"/>
            <a:r>
              <a:rPr lang="es-MX" sz="1300" dirty="0"/>
              <a:t>¿Cuáles son los actores relevantes del problema? </a:t>
            </a:r>
          </a:p>
          <a:p>
            <a:pPr algn="just"/>
            <a:r>
              <a:rPr lang="es-MX" sz="1300" dirty="0"/>
              <a:t>¿Cuáles son sus principales causas y consecuencias? </a:t>
            </a:r>
          </a:p>
          <a:p>
            <a:pPr algn="just"/>
            <a:endParaRPr lang="es-MX" sz="1050" dirty="0"/>
          </a:p>
        </p:txBody>
      </p:sp>
      <p:sp>
        <p:nvSpPr>
          <p:cNvPr id="10" name="CuadroTexto 9"/>
          <p:cNvSpPr txBox="1"/>
          <p:nvPr/>
        </p:nvSpPr>
        <p:spPr>
          <a:xfrm>
            <a:off x="2483768" y="334397"/>
            <a:ext cx="4392488" cy="646331"/>
          </a:xfrm>
          <a:prstGeom prst="rect">
            <a:avLst/>
          </a:prstGeom>
          <a:noFill/>
        </p:spPr>
        <p:txBody>
          <a:bodyPr wrap="square" rtlCol="0">
            <a:spAutoFit/>
          </a:bodyPr>
          <a:lstStyle/>
          <a:p>
            <a:pPr algn="ctr"/>
            <a:r>
              <a:rPr lang="es-MX" dirty="0" smtClean="0"/>
              <a:t>DOCUMENTO DE MODIFICACIÓN </a:t>
            </a:r>
            <a:endParaRPr lang="es-MX" dirty="0" smtClean="0"/>
          </a:p>
          <a:p>
            <a:pPr algn="ctr"/>
            <a:r>
              <a:rPr lang="es-MX" dirty="0" smtClean="0"/>
              <a:t> 3ER. TRIMESTRE JUL-SEP-2017</a:t>
            </a:r>
            <a:endParaRPr lang="es-MX" dirty="0"/>
          </a:p>
        </p:txBody>
      </p:sp>
    </p:spTree>
    <p:extLst>
      <p:ext uri="{BB962C8B-B14F-4D97-AF65-F5344CB8AC3E}">
        <p14:creationId xmlns:p14="http://schemas.microsoft.com/office/powerpoint/2010/main" val="2348958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610" y="-17650"/>
            <a:ext cx="9143999" cy="6858000"/>
          </a:xfrm>
          <a:prstGeom prst="rect">
            <a:avLst/>
          </a:prstGeom>
        </p:spPr>
        <p:style>
          <a:lnRef idx="1">
            <a:schemeClr val="accent5"/>
          </a:lnRef>
          <a:fillRef idx="1002">
            <a:schemeClr val="lt1"/>
          </a:fillRef>
          <a:effectRef idx="1">
            <a:schemeClr val="accent5"/>
          </a:effectRef>
          <a:fontRef idx="minor">
            <a:schemeClr val="dk1"/>
          </a:fontRef>
        </p:style>
      </p:pic>
      <p:sp>
        <p:nvSpPr>
          <p:cNvPr id="7" name="Cuadro de texto 2"/>
          <p:cNvSpPr txBox="1">
            <a:spLocks noChangeArrowheads="1"/>
          </p:cNvSpPr>
          <p:nvPr/>
        </p:nvSpPr>
        <p:spPr bwMode="auto">
          <a:xfrm>
            <a:off x="853693" y="6384925"/>
            <a:ext cx="2988310" cy="200055"/>
          </a:xfrm>
          <a:prstGeom prst="rect">
            <a:avLst/>
          </a:prstGeom>
          <a:noFill/>
          <a:ln w="9525">
            <a:noFill/>
            <a:miter lim="800000"/>
            <a:headEnd/>
            <a:tailEnd/>
          </a:ln>
        </p:spPr>
        <p:txBody>
          <a:bodyPr rot="0" vert="horz" wrap="square" lIns="91440" tIns="45720" rIns="91440" bIns="45720" anchor="t" anchorCtr="0">
            <a:spAutoFit/>
          </a:bodyPr>
          <a:lstStyle/>
          <a:p>
            <a:pPr algn="ctr">
              <a:spcAft>
                <a:spcPts val="0"/>
              </a:spcAft>
            </a:pPr>
            <a:r>
              <a:rPr lang="es-MX" sz="700" b="1" dirty="0" smtClean="0">
                <a:effectLst/>
                <a:latin typeface="Calibri"/>
                <a:ea typeface="Calibri"/>
                <a:cs typeface="Times New Roman"/>
              </a:rPr>
              <a:t>UBICACIÓN DE LAS OFICINAS DE LA DEPENCIA</a:t>
            </a:r>
            <a:endParaRPr lang="es-MX" sz="1100" dirty="0">
              <a:effectLst/>
              <a:latin typeface="Calibri"/>
              <a:ea typeface="Calibri"/>
              <a:cs typeface="Times New Roman"/>
            </a:endParaRPr>
          </a:p>
        </p:txBody>
      </p:sp>
      <p:sp>
        <p:nvSpPr>
          <p:cNvPr id="9" name="Cuadro de texto 2"/>
          <p:cNvSpPr txBox="1">
            <a:spLocks noChangeArrowheads="1"/>
          </p:cNvSpPr>
          <p:nvPr/>
        </p:nvSpPr>
        <p:spPr bwMode="auto">
          <a:xfrm>
            <a:off x="4693349" y="44624"/>
            <a:ext cx="4415155" cy="307777"/>
          </a:xfrm>
          <a:prstGeom prst="rect">
            <a:avLst/>
          </a:prstGeom>
          <a:noFill/>
          <a:ln w="9525">
            <a:noFill/>
            <a:miter lim="800000"/>
            <a:headEnd/>
            <a:tailEnd/>
          </a:ln>
        </p:spPr>
        <p:txBody>
          <a:bodyPr rot="0" vert="horz" wrap="square" lIns="91440" tIns="45720" rIns="91440" bIns="45720" anchor="t" anchorCtr="0">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spcAft>
                <a:spcPts val="0"/>
              </a:spcAft>
            </a:pPr>
            <a:r>
              <a:rPr lang="es-MX" sz="1400" b="1" dirty="0" smtClean="0">
                <a:effectLst/>
                <a:latin typeface="Calibri"/>
                <a:ea typeface="Calibri"/>
                <a:cs typeface="Times New Roman"/>
              </a:rPr>
              <a:t>DIRECCIÓN DE ATENCIÓN CIUDADANA</a:t>
            </a:r>
            <a:endParaRPr lang="es-MX" sz="1100" dirty="0">
              <a:effectLst/>
              <a:latin typeface="Calibri"/>
              <a:ea typeface="Calibri"/>
              <a:cs typeface="Times New Roman"/>
            </a:endParaRPr>
          </a:p>
        </p:txBody>
      </p:sp>
      <p:sp>
        <p:nvSpPr>
          <p:cNvPr id="12" name="Cuadro de texto 2"/>
          <p:cNvSpPr txBox="1">
            <a:spLocks noChangeArrowheads="1"/>
          </p:cNvSpPr>
          <p:nvPr/>
        </p:nvSpPr>
        <p:spPr bwMode="auto">
          <a:xfrm>
            <a:off x="4064136" y="6381750"/>
            <a:ext cx="3895090" cy="317500"/>
          </a:xfrm>
          <a:prstGeom prst="rect">
            <a:avLst/>
          </a:prstGeom>
          <a:noFill/>
          <a:ln w="9525">
            <a:noFill/>
            <a:miter lim="800000"/>
            <a:headEnd/>
            <a:tailEnd/>
          </a:ln>
        </p:spPr>
        <p:txBody>
          <a:bodyPr rot="0" vert="horz" wrap="square" lIns="91440" tIns="45720" rIns="91440" bIns="45720" anchor="t" anchorCtr="0">
            <a:spAutoFit/>
          </a:bodyPr>
          <a:lstStyle/>
          <a:p>
            <a:pPr algn="ctr"/>
            <a:r>
              <a:rPr lang="es-MX" sz="700" b="1" dirty="0">
                <a:solidFill>
                  <a:prstClr val="black"/>
                </a:solidFill>
                <a:ea typeface="Calibri"/>
              </a:rPr>
              <a:t>TELÉFONO: 310-32-32 EXT. </a:t>
            </a:r>
            <a:r>
              <a:rPr lang="es-MX" sz="700" b="1" dirty="0" smtClean="0">
                <a:solidFill>
                  <a:prstClr val="black"/>
                </a:solidFill>
                <a:ea typeface="Calibri"/>
              </a:rPr>
              <a:t>1129 </a:t>
            </a:r>
            <a:r>
              <a:rPr lang="es-MX" sz="700" b="1" dirty="0">
                <a:solidFill>
                  <a:prstClr val="black"/>
                </a:solidFill>
                <a:ea typeface="Calibri"/>
              </a:rPr>
              <a:t>DIRECTO: </a:t>
            </a:r>
            <a:r>
              <a:rPr lang="es-MX" sz="700" b="1" dirty="0" smtClean="0">
                <a:solidFill>
                  <a:prstClr val="black"/>
                </a:solidFill>
                <a:ea typeface="Calibri"/>
              </a:rPr>
              <a:t>3159687</a:t>
            </a:r>
            <a:endParaRPr lang="es-MX" sz="800" b="1" dirty="0">
              <a:solidFill>
                <a:prstClr val="black"/>
              </a:solidFill>
              <a:latin typeface="Tahoma"/>
              <a:ea typeface="Calibri"/>
            </a:endParaRPr>
          </a:p>
          <a:p>
            <a:pPr algn="ctr"/>
            <a:r>
              <a:rPr lang="es-MX" sz="700" b="1" dirty="0" smtClean="0">
                <a:solidFill>
                  <a:prstClr val="black"/>
                </a:solidFill>
                <a:ea typeface="Calibri"/>
              </a:rPr>
              <a:t>HORARIO </a:t>
            </a:r>
            <a:r>
              <a:rPr lang="es-MX" sz="700" b="1" dirty="0">
                <a:solidFill>
                  <a:prstClr val="black"/>
                </a:solidFill>
                <a:ea typeface="Calibri"/>
              </a:rPr>
              <a:t>DE ATENCIÓN DE LUNES A VIERNES DE 8:00 A 16:00 HORAS.</a:t>
            </a:r>
            <a:endParaRPr lang="es-MX" sz="800" dirty="0">
              <a:solidFill>
                <a:prstClr val="black"/>
              </a:solidFill>
              <a:latin typeface="Tahoma"/>
              <a:ea typeface="Calibri"/>
            </a:endParaRPr>
          </a:p>
        </p:txBody>
      </p:sp>
      <p:sp>
        <p:nvSpPr>
          <p:cNvPr id="2" name="Rectángulo 1"/>
          <p:cNvSpPr/>
          <p:nvPr/>
        </p:nvSpPr>
        <p:spPr>
          <a:xfrm>
            <a:off x="262617" y="2268235"/>
            <a:ext cx="8928992" cy="2893100"/>
          </a:xfrm>
          <a:prstGeom prst="rect">
            <a:avLst/>
          </a:prstGeom>
        </p:spPr>
        <p:txBody>
          <a:bodyPr wrap="square">
            <a:spAutoFit/>
          </a:bodyPr>
          <a:lstStyle/>
          <a:p>
            <a:pPr algn="just"/>
            <a:r>
              <a:rPr lang="es-MX" sz="1300" dirty="0" smtClean="0"/>
              <a:t>De tal suerte, el objetivo general del modelo que se expone en los programas sociales consiste en diseñar estrategias para promover el progreso socioecómico de la población de interés, mediante el cambio que en el supone el conocimiento de sus problemas y recursos y la integración adecuada de unos y otros en busca de soluciones. Entre los objetivos específicos a observar se distinguen los siguientes:</a:t>
            </a:r>
          </a:p>
          <a:p>
            <a:pPr algn="just"/>
            <a:endParaRPr lang="es-MX" sz="1300" dirty="0"/>
          </a:p>
          <a:p>
            <a:pPr marL="342900" indent="-342900" algn="just">
              <a:buFont typeface="+mj-lt"/>
              <a:buAutoNum type="arabicPeriod"/>
            </a:pPr>
            <a:r>
              <a:rPr lang="es-MX" sz="1300" dirty="0" smtClean="0"/>
              <a:t>Identifica a la población de interés de innovación </a:t>
            </a:r>
          </a:p>
          <a:p>
            <a:pPr marL="342900" indent="-342900" algn="just">
              <a:buFont typeface="+mj-lt"/>
              <a:buAutoNum type="arabicPeriod"/>
            </a:pPr>
            <a:r>
              <a:rPr lang="es-MX" sz="1300" dirty="0" smtClean="0"/>
              <a:t>Delimitar la zona de influencia</a:t>
            </a:r>
          </a:p>
          <a:p>
            <a:pPr marL="342900" indent="-342900" algn="just">
              <a:buFont typeface="+mj-lt"/>
              <a:buAutoNum type="arabicPeriod"/>
            </a:pPr>
            <a:r>
              <a:rPr lang="es-MX" sz="1300" dirty="0" smtClean="0"/>
              <a:t>Conocer los proyectos de la fuente de innovación que estén dirigidos o puedan afectar a la población de interés.</a:t>
            </a:r>
          </a:p>
          <a:p>
            <a:pPr marL="342900" indent="-342900" algn="just">
              <a:buFont typeface="+mj-lt"/>
              <a:buAutoNum type="arabicPeriod"/>
            </a:pPr>
            <a:r>
              <a:rPr lang="es-MX" sz="1300" dirty="0" smtClean="0"/>
              <a:t>Descubrir los obstáculos para el éxito de los planes y programas de extensión.</a:t>
            </a:r>
          </a:p>
          <a:p>
            <a:pPr marL="342900" indent="-342900" algn="just">
              <a:buFont typeface="+mj-lt"/>
              <a:buAutoNum type="arabicPeriod"/>
            </a:pPr>
            <a:r>
              <a:rPr lang="es-MX" sz="1300" dirty="0" smtClean="0"/>
              <a:t>Realizar un análisis de os recursos disponibles y los que se requieren para alcanzar los diferentes objetivos</a:t>
            </a:r>
          </a:p>
          <a:p>
            <a:pPr marL="342900" indent="-342900" algn="just">
              <a:buFont typeface="+mj-lt"/>
              <a:buAutoNum type="arabicPeriod"/>
            </a:pPr>
            <a:r>
              <a:rPr lang="es-MX" sz="1300" dirty="0" smtClean="0"/>
              <a:t>Evaluar los resultados de dichos planes y programas</a:t>
            </a:r>
          </a:p>
          <a:p>
            <a:pPr marL="342900" indent="-342900" algn="just">
              <a:buFont typeface="+mj-lt"/>
              <a:buAutoNum type="arabicPeriod"/>
            </a:pPr>
            <a:r>
              <a:rPr lang="es-MX" sz="1300" dirty="0" smtClean="0"/>
              <a:t>Promover la participación conjunta de los sectores involucrados en las distintas fases del proceso de extensión</a:t>
            </a:r>
          </a:p>
          <a:p>
            <a:pPr marL="342900" indent="-342900" algn="just">
              <a:buFont typeface="+mj-lt"/>
              <a:buAutoNum type="arabicPeriod"/>
            </a:pPr>
            <a:r>
              <a:rPr lang="es-MX" sz="1300" dirty="0" smtClean="0"/>
              <a:t>Atender los principio fundamentales del proceso de extensión para la cicatrización exitosa de los objetivos a lograr.</a:t>
            </a:r>
          </a:p>
          <a:p>
            <a:endParaRPr lang="es-MX" sz="1300" dirty="0"/>
          </a:p>
        </p:txBody>
      </p:sp>
      <p:sp>
        <p:nvSpPr>
          <p:cNvPr id="8" name="CuadroTexto 7"/>
          <p:cNvSpPr txBox="1"/>
          <p:nvPr/>
        </p:nvSpPr>
        <p:spPr>
          <a:xfrm>
            <a:off x="2375661" y="1342509"/>
            <a:ext cx="4392488" cy="646331"/>
          </a:xfrm>
          <a:prstGeom prst="rect">
            <a:avLst/>
          </a:prstGeom>
          <a:noFill/>
        </p:spPr>
        <p:txBody>
          <a:bodyPr wrap="square" rtlCol="0">
            <a:spAutoFit/>
          </a:bodyPr>
          <a:lstStyle/>
          <a:p>
            <a:pPr algn="ctr"/>
            <a:r>
              <a:rPr lang="es-MX" dirty="0" smtClean="0"/>
              <a:t>DOCUMENTO DE MODIFICACIÓN </a:t>
            </a:r>
            <a:endParaRPr lang="es-MX" dirty="0" smtClean="0"/>
          </a:p>
          <a:p>
            <a:pPr algn="ctr"/>
            <a:r>
              <a:rPr lang="es-MX" dirty="0" smtClean="0"/>
              <a:t> 3ER. TRIMESTRE JUL-SEP-2017</a:t>
            </a:r>
            <a:endParaRPr lang="es-MX" dirty="0"/>
          </a:p>
        </p:txBody>
      </p:sp>
    </p:spTree>
    <p:extLst>
      <p:ext uri="{BB962C8B-B14F-4D97-AF65-F5344CB8AC3E}">
        <p14:creationId xmlns:p14="http://schemas.microsoft.com/office/powerpoint/2010/main" val="377572256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318</TotalTime>
  <Words>729</Words>
  <Application>Microsoft Office PowerPoint</Application>
  <PresentationFormat>Presentación en pantalla (4:3)</PresentationFormat>
  <Paragraphs>71</Paragraphs>
  <Slides>3</Slides>
  <Notes>3</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vt:i4>
      </vt:variant>
    </vt:vector>
  </HeadingPairs>
  <TitlesOfParts>
    <vt:vector size="8" baseType="lpstr">
      <vt:lpstr>Arial</vt:lpstr>
      <vt:lpstr>Calibri</vt:lpstr>
      <vt:lpstr>Tahoma</vt:lpstr>
      <vt:lpstr>Times New Roman</vt:lpstr>
      <vt:lpstr>Tema de Office</vt:lpstr>
      <vt:lpstr>Presentación de PowerPoint</vt:lpstr>
      <vt:lpstr>Presentación de PowerPoint</vt:lpstr>
      <vt:lpstr>Presentación de PowerPoint</vt:lpstr>
    </vt:vector>
  </TitlesOfParts>
  <Company>CGIICSRP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CGIICSRP</dc:creator>
  <cp:lastModifiedBy>CENTRO</cp:lastModifiedBy>
  <cp:revision>36</cp:revision>
  <dcterms:created xsi:type="dcterms:W3CDTF">2016-06-23T22:48:03Z</dcterms:created>
  <dcterms:modified xsi:type="dcterms:W3CDTF">2017-10-05T17:53:28Z</dcterms:modified>
</cp:coreProperties>
</file>