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47" autoAdjust="0"/>
    <p:restoredTop sz="94660"/>
  </p:normalViewPr>
  <p:slideViewPr>
    <p:cSldViewPr showGuides="1">
      <p:cViewPr varScale="1">
        <p:scale>
          <a:sx n="96" d="100"/>
          <a:sy n="96" d="100"/>
        </p:scale>
        <p:origin x="93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DD2F12-AFB9-4113-A34F-0DEC21DAB068}" type="datetimeFigureOut">
              <a:rPr lang="es-ES" smtClean="0"/>
              <a:t>05/10/2017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8106BA-F754-46CC-ACD5-CF778F9539B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966459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8106BA-F754-46CC-ACD5-CF778F9539B2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845434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BA427-FB83-4144-91A8-268AEE240865}" type="datetimeFigureOut">
              <a:rPr lang="es-MX" smtClean="0"/>
              <a:pPr/>
              <a:t>05/10/2017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8E5C6-7A6B-4F40-958C-E40EC86FEFFA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852357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BA427-FB83-4144-91A8-268AEE240865}" type="datetimeFigureOut">
              <a:rPr lang="es-MX" smtClean="0"/>
              <a:pPr/>
              <a:t>05/10/2017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8E5C6-7A6B-4F40-958C-E40EC86FEFFA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1030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BA427-FB83-4144-91A8-268AEE240865}" type="datetimeFigureOut">
              <a:rPr lang="es-MX" smtClean="0"/>
              <a:pPr/>
              <a:t>05/10/2017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8E5C6-7A6B-4F40-958C-E40EC86FEFFA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066568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BA427-FB83-4144-91A8-268AEE240865}" type="datetimeFigureOut">
              <a:rPr lang="es-MX" smtClean="0"/>
              <a:pPr/>
              <a:t>05/10/2017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8E5C6-7A6B-4F40-958C-E40EC86FEFFA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32141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BA427-FB83-4144-91A8-268AEE240865}" type="datetimeFigureOut">
              <a:rPr lang="es-MX" smtClean="0"/>
              <a:pPr/>
              <a:t>05/10/2017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8E5C6-7A6B-4F40-958C-E40EC86FEFFA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622716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BA427-FB83-4144-91A8-268AEE240865}" type="datetimeFigureOut">
              <a:rPr lang="es-MX" smtClean="0"/>
              <a:pPr/>
              <a:t>05/10/2017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8E5C6-7A6B-4F40-958C-E40EC86FEFFA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739847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BA427-FB83-4144-91A8-268AEE240865}" type="datetimeFigureOut">
              <a:rPr lang="es-MX" smtClean="0"/>
              <a:pPr/>
              <a:t>05/10/2017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8E5C6-7A6B-4F40-958C-E40EC86FEFFA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44809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BA427-FB83-4144-91A8-268AEE240865}" type="datetimeFigureOut">
              <a:rPr lang="es-MX" smtClean="0"/>
              <a:pPr/>
              <a:t>05/10/2017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8E5C6-7A6B-4F40-958C-E40EC86FEFFA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271733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BA427-FB83-4144-91A8-268AEE240865}" type="datetimeFigureOut">
              <a:rPr lang="es-MX" smtClean="0"/>
              <a:pPr/>
              <a:t>05/10/2017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8E5C6-7A6B-4F40-958C-E40EC86FEFFA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670762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BA427-FB83-4144-91A8-268AEE240865}" type="datetimeFigureOut">
              <a:rPr lang="es-MX" smtClean="0"/>
              <a:pPr/>
              <a:t>05/10/2017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8E5C6-7A6B-4F40-958C-E40EC86FEFFA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254067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BA427-FB83-4144-91A8-268AEE240865}" type="datetimeFigureOut">
              <a:rPr lang="es-MX" smtClean="0"/>
              <a:pPr/>
              <a:t>05/10/2017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8E5C6-7A6B-4F40-958C-E40EC86FEFFA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064365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5BA427-FB83-4144-91A8-268AEE240865}" type="datetimeFigureOut">
              <a:rPr lang="es-MX" smtClean="0"/>
              <a:pPr/>
              <a:t>05/10/2017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58E5C6-7A6B-4F40-958C-E40EC86FEFFA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119938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13" y="-27384"/>
            <a:ext cx="9143999" cy="6858000"/>
          </a:xfrm>
          <a:prstGeom prst="rect">
            <a:avLst/>
          </a:prstGeom>
        </p:spPr>
        <p:style>
          <a:lnRef idx="1">
            <a:schemeClr val="accent5"/>
          </a:lnRef>
          <a:fillRef idx="1002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</p:pic>
      <p:sp>
        <p:nvSpPr>
          <p:cNvPr id="7" name="Cuadro de texto 2"/>
          <p:cNvSpPr txBox="1">
            <a:spLocks noChangeArrowheads="1"/>
          </p:cNvSpPr>
          <p:nvPr/>
        </p:nvSpPr>
        <p:spPr bwMode="auto">
          <a:xfrm>
            <a:off x="853693" y="6384925"/>
            <a:ext cx="2988310" cy="200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>
              <a:spcAft>
                <a:spcPts val="0"/>
              </a:spcAft>
            </a:pPr>
            <a:r>
              <a:rPr lang="es-MX" sz="700" b="1" dirty="0" smtClean="0">
                <a:effectLst/>
                <a:latin typeface="Calibri"/>
                <a:ea typeface="Calibri"/>
                <a:cs typeface="Times New Roman"/>
              </a:rPr>
              <a:t>UBICACIÓN DE LAS OFICINAS DE LA DEPENCIA</a:t>
            </a:r>
            <a:endParaRPr lang="es-MX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9" name="Cuadro de texto 2"/>
          <p:cNvSpPr txBox="1">
            <a:spLocks noChangeArrowheads="1"/>
          </p:cNvSpPr>
          <p:nvPr/>
        </p:nvSpPr>
        <p:spPr bwMode="auto">
          <a:xfrm>
            <a:off x="4693349" y="168895"/>
            <a:ext cx="441515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spcAft>
                <a:spcPts val="0"/>
              </a:spcAft>
            </a:pPr>
            <a:r>
              <a:rPr lang="es-MX" sz="1400" b="1" dirty="0" smtClean="0">
                <a:effectLst/>
                <a:latin typeface="Calibri"/>
                <a:ea typeface="Calibri"/>
                <a:cs typeface="Times New Roman"/>
              </a:rPr>
              <a:t>DIRECCIÓN DE ATENCIÓN CIUDADANA</a:t>
            </a:r>
            <a:endParaRPr lang="es-MX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2" name="Cuadro de texto 2"/>
          <p:cNvSpPr txBox="1">
            <a:spLocks noChangeArrowheads="1"/>
          </p:cNvSpPr>
          <p:nvPr/>
        </p:nvSpPr>
        <p:spPr bwMode="auto">
          <a:xfrm>
            <a:off x="4064136" y="6381750"/>
            <a:ext cx="3895090" cy="31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/>
            <a:r>
              <a:rPr lang="es-MX" sz="700" b="1" dirty="0">
                <a:solidFill>
                  <a:prstClr val="black"/>
                </a:solidFill>
                <a:ea typeface="Calibri"/>
              </a:rPr>
              <a:t>TELÉFONO: 310-32-32 EXT. </a:t>
            </a:r>
            <a:r>
              <a:rPr lang="es-MX" sz="700" b="1" dirty="0" smtClean="0">
                <a:solidFill>
                  <a:prstClr val="black"/>
                </a:solidFill>
                <a:ea typeface="Calibri"/>
              </a:rPr>
              <a:t>1129 </a:t>
            </a:r>
            <a:r>
              <a:rPr lang="es-MX" sz="700" b="1" dirty="0">
                <a:solidFill>
                  <a:prstClr val="black"/>
                </a:solidFill>
                <a:ea typeface="Calibri"/>
              </a:rPr>
              <a:t>DIRECTO: </a:t>
            </a:r>
            <a:r>
              <a:rPr lang="es-MX" sz="700" b="1" dirty="0" smtClean="0">
                <a:solidFill>
                  <a:prstClr val="black"/>
                </a:solidFill>
                <a:ea typeface="Calibri"/>
              </a:rPr>
              <a:t>3159687</a:t>
            </a:r>
            <a:endParaRPr lang="es-MX" sz="800" b="1" dirty="0">
              <a:solidFill>
                <a:prstClr val="black"/>
              </a:solidFill>
              <a:latin typeface="Tahoma"/>
              <a:ea typeface="Calibri"/>
            </a:endParaRPr>
          </a:p>
          <a:p>
            <a:pPr algn="ctr"/>
            <a:r>
              <a:rPr lang="es-MX" sz="700" b="1" dirty="0" smtClean="0">
                <a:solidFill>
                  <a:prstClr val="black"/>
                </a:solidFill>
                <a:ea typeface="Calibri"/>
              </a:rPr>
              <a:t>HORARIO </a:t>
            </a:r>
            <a:r>
              <a:rPr lang="es-MX" sz="700" b="1" dirty="0">
                <a:solidFill>
                  <a:prstClr val="black"/>
                </a:solidFill>
                <a:ea typeface="Calibri"/>
              </a:rPr>
              <a:t>DE ATENCIÓN DE LUNES A VIERNES DE 8:00 A 16:00 HORAS.</a:t>
            </a:r>
            <a:endParaRPr lang="es-MX" sz="800" dirty="0">
              <a:solidFill>
                <a:prstClr val="black"/>
              </a:solidFill>
              <a:latin typeface="Tahoma"/>
              <a:ea typeface="Calibri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8652019"/>
              </p:ext>
            </p:extLst>
          </p:nvPr>
        </p:nvGraphicFramePr>
        <p:xfrm>
          <a:off x="251520" y="1803807"/>
          <a:ext cx="8712968" cy="428948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58880"/>
                <a:gridCol w="1518652"/>
                <a:gridCol w="1518652"/>
                <a:gridCol w="1635988"/>
                <a:gridCol w="1314152"/>
                <a:gridCol w="804582"/>
                <a:gridCol w="362062"/>
              </a:tblGrid>
              <a:tr h="112982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s-MX" sz="7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JULIO</a:t>
                      </a:r>
                      <a:endParaRPr lang="es-MX" sz="7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9" marR="5749" marT="5749" marB="0" anchor="ctr"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MX" sz="700" u="none" strike="noStrike">
                          <a:solidFill>
                            <a:schemeClr val="bg1"/>
                          </a:solidFill>
                          <a:effectLst/>
                        </a:rPr>
                        <a:t>NO. DE BENEFICIADOS</a:t>
                      </a:r>
                      <a:endParaRPr lang="es-MX" sz="700" b="1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9" marR="5749" marT="5749" marB="0" anchor="ctr">
                    <a:solidFill>
                      <a:srgbClr val="0070C0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ctr" fontAlgn="b"/>
                      <a:r>
                        <a:rPr lang="es-MX" sz="700" u="none" strike="noStrike">
                          <a:solidFill>
                            <a:schemeClr val="bg1"/>
                          </a:solidFill>
                          <a:effectLst/>
                        </a:rPr>
                        <a:t>FECHA DE ENTREGA</a:t>
                      </a:r>
                      <a:endParaRPr lang="es-MX" sz="700" b="1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9" marR="5749" marT="5749" marB="0" anchor="b">
                    <a:solidFill>
                      <a:srgbClr val="0070C0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112982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700" u="none" strike="noStrike">
                          <a:solidFill>
                            <a:schemeClr val="bg1"/>
                          </a:solidFill>
                          <a:effectLst/>
                        </a:rPr>
                        <a:t>PROGRAMA</a:t>
                      </a:r>
                      <a:endParaRPr lang="es-MX" sz="700" b="1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9" marR="5749" marT="5749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700" u="none" strike="noStrike">
                          <a:solidFill>
                            <a:schemeClr val="bg1"/>
                          </a:solidFill>
                          <a:effectLst/>
                        </a:rPr>
                        <a:t>SERVICIO</a:t>
                      </a:r>
                      <a:endParaRPr lang="es-MX" sz="700" b="1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9" marR="5749" marT="5749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700" u="none" strike="noStrike">
                          <a:solidFill>
                            <a:schemeClr val="bg1"/>
                          </a:solidFill>
                          <a:effectLst/>
                        </a:rPr>
                        <a:t>UNIDAD DE MEDIDA</a:t>
                      </a:r>
                      <a:endParaRPr lang="es-MX" sz="700" b="1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9" marR="5749" marT="5749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700" u="none" strike="noStrike">
                          <a:solidFill>
                            <a:schemeClr val="bg1"/>
                          </a:solidFill>
                          <a:effectLst/>
                        </a:rPr>
                        <a:t>COMUNIDAD</a:t>
                      </a:r>
                      <a:endParaRPr lang="es-MX" sz="700" b="1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9" marR="5749" marT="5749" marB="0" anchor="ctr">
                    <a:solidFill>
                      <a:srgbClr val="0070C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554150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700" u="none" strike="noStrike" dirty="0">
                          <a:solidFill>
                            <a:schemeClr val="bg1"/>
                          </a:solidFill>
                          <a:effectLst/>
                        </a:rPr>
                        <a:t>MEJORAMIENTO DE VIVIENDA</a:t>
                      </a:r>
                      <a:endParaRPr lang="es-MX" sz="7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9" marR="5749" marT="5749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MX" sz="700" u="none" strike="noStrike">
                          <a:solidFill>
                            <a:schemeClr val="bg1"/>
                          </a:solidFill>
                          <a:effectLst/>
                        </a:rPr>
                        <a:t>LÁMINAS</a:t>
                      </a:r>
                      <a:endParaRPr lang="es-MX" sz="7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9" marR="5749" marT="5749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700" u="none" strike="noStrike">
                          <a:solidFill>
                            <a:schemeClr val="bg1"/>
                          </a:solidFill>
                          <a:effectLst/>
                        </a:rPr>
                        <a:t>30 PAQUETES</a:t>
                      </a:r>
                      <a:endParaRPr lang="es-MX" sz="7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9" marR="5749" marT="5749" marB="0">
                    <a:solidFill>
                      <a:srgbClr val="0070C0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MX" sz="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RA. ISMATE , RA. EL CENSO, RA. ALMABRADO TAMULTE DE LAS  SABANAS,RA. TORNO LARGO, RA. LA MANGA III RA. ACACHAPAN Y COLMENA 1RA. SECC. COL. CENTRO</a:t>
                      </a:r>
                      <a:endParaRPr lang="es-MX" sz="6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9" marR="5749" marT="5749" marB="0" anchor="ctr">
                    <a:solidFill>
                      <a:srgbClr val="0070C0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MX" sz="700" u="none" strike="noStrike">
                          <a:solidFill>
                            <a:schemeClr val="bg1"/>
                          </a:solidFill>
                          <a:effectLst/>
                        </a:rPr>
                        <a:t>56</a:t>
                      </a:r>
                      <a:endParaRPr lang="es-MX" sz="7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9" marR="5749" marT="5749" marB="0" anchor="ctr">
                    <a:solidFill>
                      <a:srgbClr val="0070C0"/>
                    </a:solidFill>
                  </a:tcPr>
                </a:tc>
                <a:tc rowSpan="4" gridSpan="2">
                  <a:txBody>
                    <a:bodyPr/>
                    <a:lstStyle/>
                    <a:p>
                      <a:pPr algn="ctr" fontAlgn="ctr"/>
                      <a:r>
                        <a:rPr lang="es-MX" sz="700" u="none" strike="noStrike">
                          <a:solidFill>
                            <a:schemeClr val="bg1"/>
                          </a:solidFill>
                          <a:effectLst/>
                        </a:rPr>
                        <a:t>MES DE JULIO</a:t>
                      </a:r>
                      <a:endParaRPr lang="es-MX" sz="7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9" marR="5749" marT="5749" marB="0" anchor="ctr">
                    <a:solidFill>
                      <a:srgbClr val="0070C0"/>
                    </a:solidFill>
                  </a:tcPr>
                </a:tc>
                <a:tc rowSpan="4"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107601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700" u="none" strike="noStrike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s-MX" sz="7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9" marR="5749" marT="5749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MX" sz="700" u="none" strike="noStrike">
                          <a:solidFill>
                            <a:schemeClr val="bg1"/>
                          </a:solidFill>
                          <a:effectLst/>
                        </a:rPr>
                        <a:t>BLOCK</a:t>
                      </a:r>
                      <a:endParaRPr lang="es-MX" sz="7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9" marR="5749" marT="5749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700" u="none" strike="noStrike">
                          <a:solidFill>
                            <a:schemeClr val="bg1"/>
                          </a:solidFill>
                          <a:effectLst/>
                        </a:rPr>
                        <a:t>19 TARIMAS</a:t>
                      </a:r>
                      <a:endParaRPr lang="es-MX" sz="7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9" marR="5749" marT="5749" marB="0">
                    <a:solidFill>
                      <a:srgbClr val="0070C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215205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700" u="none" strike="noStrike">
                          <a:solidFill>
                            <a:schemeClr val="bg1"/>
                          </a:solidFill>
                          <a:effectLst/>
                        </a:rPr>
                        <a:t>FOMENTO AL AUTOEMPLEO</a:t>
                      </a:r>
                      <a:endParaRPr lang="es-MX" sz="7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9" marR="5749" marT="5749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u="none" strike="noStrike">
                          <a:solidFill>
                            <a:schemeClr val="bg1"/>
                          </a:solidFill>
                          <a:effectLst/>
                        </a:rPr>
                        <a:t>MOLINOS</a:t>
                      </a:r>
                      <a:endParaRPr lang="es-MX" sz="7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9" marR="5749" marT="5749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700" u="none" strike="noStrike">
                          <a:solidFill>
                            <a:schemeClr val="bg1"/>
                          </a:solidFill>
                          <a:effectLst/>
                        </a:rPr>
                        <a:t>7 PZAS</a:t>
                      </a:r>
                      <a:endParaRPr lang="es-MX" sz="7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9" marR="5749" marT="5749" marB="0" anchor="ctr">
                    <a:solidFill>
                      <a:srgbClr val="0070C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107601">
                <a:tc>
                  <a:txBody>
                    <a:bodyPr/>
                    <a:lstStyle/>
                    <a:p>
                      <a:pPr algn="ctr" fontAlgn="b"/>
                      <a:r>
                        <a:rPr lang="es-MX" sz="700" u="none" strike="noStrike">
                          <a:solidFill>
                            <a:schemeClr val="bg1"/>
                          </a:solidFill>
                          <a:effectLst/>
                        </a:rPr>
                        <a:t>TOTAL</a:t>
                      </a:r>
                      <a:endParaRPr lang="es-MX" sz="700" b="1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9" marR="5749" marT="5749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700" u="none" strike="noStrike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s-MX" sz="7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9" marR="5749" marT="5749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700" u="none" strike="noStrike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s-MX" sz="7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9" marR="5749" marT="5749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700" u="none" strike="noStrike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s-MX" sz="700" b="1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9" marR="5749" marT="5749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700" u="none" strike="noStrike">
                          <a:solidFill>
                            <a:schemeClr val="bg1"/>
                          </a:solidFill>
                          <a:effectLst/>
                        </a:rPr>
                        <a:t>56</a:t>
                      </a:r>
                      <a:endParaRPr lang="es-MX" sz="700" b="1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9" marR="5749" marT="5749" marB="0" anchor="ctr">
                    <a:solidFill>
                      <a:srgbClr val="0070C0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107601">
                <a:tc>
                  <a:txBody>
                    <a:bodyPr/>
                    <a:lstStyle/>
                    <a:p>
                      <a:pPr algn="l" fontAlgn="b"/>
                      <a:endParaRPr lang="es-MX" sz="7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9" marR="5749" marT="5749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7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9" marR="5749" marT="5749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7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9" marR="5749" marT="5749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7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9" marR="5749" marT="5749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7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9" marR="5749" marT="5749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7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9" marR="5749" marT="5749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9" marR="5749" marT="5749" marB="0" anchor="b"/>
                </a:tc>
              </a:tr>
              <a:tr h="322806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s-MX" sz="700" u="none" strike="noStrike">
                          <a:solidFill>
                            <a:schemeClr val="bg1"/>
                          </a:solidFill>
                          <a:effectLst/>
                        </a:rPr>
                        <a:t>AGOSTO</a:t>
                      </a:r>
                      <a:endParaRPr lang="es-MX" sz="700" b="1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9" marR="5749" marT="5749" marB="0" anchor="ctr"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MX" sz="700" u="none" strike="noStrike">
                          <a:solidFill>
                            <a:schemeClr val="bg1"/>
                          </a:solidFill>
                          <a:effectLst/>
                        </a:rPr>
                        <a:t>NO. DE BENEFICIADOS</a:t>
                      </a:r>
                      <a:endParaRPr lang="es-MX" sz="700" b="1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9" marR="5749" marT="5749" marB="0" anchor="ctr">
                    <a:solidFill>
                      <a:srgbClr val="0070C0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ctr" fontAlgn="b"/>
                      <a:r>
                        <a:rPr lang="es-MX" sz="700" u="none" strike="noStrike">
                          <a:solidFill>
                            <a:schemeClr val="bg1"/>
                          </a:solidFill>
                          <a:effectLst/>
                        </a:rPr>
                        <a:t>FECHA DE ENTREGA</a:t>
                      </a:r>
                      <a:endParaRPr lang="es-MX" sz="700" b="1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9" marR="5749" marT="5749" marB="0" anchor="b">
                    <a:solidFill>
                      <a:srgbClr val="0070C0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112982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700" u="none" strike="noStrike">
                          <a:solidFill>
                            <a:schemeClr val="bg1"/>
                          </a:solidFill>
                          <a:effectLst/>
                        </a:rPr>
                        <a:t>PROGRAMA</a:t>
                      </a:r>
                      <a:endParaRPr lang="es-MX" sz="700" b="1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9" marR="5749" marT="5749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700" u="none" strike="noStrike">
                          <a:solidFill>
                            <a:schemeClr val="bg1"/>
                          </a:solidFill>
                          <a:effectLst/>
                        </a:rPr>
                        <a:t>SERVICIO</a:t>
                      </a:r>
                      <a:endParaRPr lang="es-MX" sz="700" b="1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9" marR="5749" marT="5749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700" u="none" strike="noStrike">
                          <a:solidFill>
                            <a:schemeClr val="bg1"/>
                          </a:solidFill>
                          <a:effectLst/>
                        </a:rPr>
                        <a:t>UNIDAD DE MEDIDA</a:t>
                      </a:r>
                      <a:endParaRPr lang="es-MX" sz="700" b="1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9" marR="5749" marT="5749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700" u="none" strike="noStrike">
                          <a:solidFill>
                            <a:schemeClr val="bg1"/>
                          </a:solidFill>
                          <a:effectLst/>
                        </a:rPr>
                        <a:t>COMUNIDAD</a:t>
                      </a:r>
                      <a:endParaRPr lang="es-MX" sz="700" b="1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9" marR="5749" marT="5749" marB="0" anchor="ctr">
                    <a:solidFill>
                      <a:srgbClr val="0070C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737073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700" u="none" strike="noStrike">
                          <a:solidFill>
                            <a:schemeClr val="bg1"/>
                          </a:solidFill>
                          <a:effectLst/>
                        </a:rPr>
                        <a:t>MEJORAMIENTO DE VIVIENDA</a:t>
                      </a:r>
                      <a:endParaRPr lang="es-MX" sz="7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9" marR="5749" marT="5749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MX" sz="700" u="none" strike="noStrike">
                          <a:solidFill>
                            <a:schemeClr val="bg1"/>
                          </a:solidFill>
                          <a:effectLst/>
                        </a:rPr>
                        <a:t>LÁMINAS</a:t>
                      </a:r>
                      <a:endParaRPr lang="es-MX" sz="7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9" marR="5749" marT="5749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700" u="none" strike="noStrike">
                          <a:solidFill>
                            <a:schemeClr val="bg1"/>
                          </a:solidFill>
                          <a:effectLst/>
                        </a:rPr>
                        <a:t>11 PAQUETES</a:t>
                      </a:r>
                      <a:endParaRPr lang="es-MX" sz="7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9" marR="5749" marT="5749" marB="0">
                    <a:solidFill>
                      <a:srgbClr val="0070C0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MX" sz="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 COL. TORNO LARGO 1RA. </a:t>
                      </a:r>
                      <a:r>
                        <a:rPr lang="es-MX" sz="600" u="none" strike="noStrike">
                          <a:solidFill>
                            <a:schemeClr val="bg1"/>
                          </a:solidFill>
                          <a:effectLst/>
                        </a:rPr>
                        <a:t>SECC. </a:t>
                      </a:r>
                      <a:r>
                        <a:rPr lang="es-MX" sz="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RA. MEDELLIN I MADERO 4TA. SECC.  RA. ALAMBRADO TAMULTE DE LAS SABAS, COL. CONSTITUCIÓN, COL. LA MANGA III, RA. LA CRUZ DEL BAJÍO.</a:t>
                      </a:r>
                      <a:endParaRPr lang="es-MX" sz="6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9" marR="5749" marT="5749" marB="0" anchor="ctr">
                    <a:solidFill>
                      <a:srgbClr val="0070C0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MX" sz="700" u="none" strike="noStrike">
                          <a:solidFill>
                            <a:schemeClr val="bg1"/>
                          </a:solidFill>
                          <a:effectLst/>
                        </a:rPr>
                        <a:t>53</a:t>
                      </a:r>
                      <a:endParaRPr lang="es-MX" sz="7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9" marR="5749" marT="5749" marB="0" anchor="ctr">
                    <a:solidFill>
                      <a:srgbClr val="0070C0"/>
                    </a:solidFill>
                  </a:tcPr>
                </a:tc>
                <a:tc rowSpan="4" gridSpan="2">
                  <a:txBody>
                    <a:bodyPr/>
                    <a:lstStyle/>
                    <a:p>
                      <a:pPr algn="ctr" fontAlgn="ctr"/>
                      <a:r>
                        <a:rPr lang="es-MX" sz="700" u="none" strike="noStrike">
                          <a:solidFill>
                            <a:schemeClr val="bg1"/>
                          </a:solidFill>
                          <a:effectLst/>
                        </a:rPr>
                        <a:t>MES DE AGOSTO</a:t>
                      </a:r>
                      <a:endParaRPr lang="es-MX" sz="7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9" marR="5749" marT="5749" marB="0" anchor="ctr">
                    <a:solidFill>
                      <a:srgbClr val="0070C0"/>
                    </a:solidFill>
                  </a:tcPr>
                </a:tc>
                <a:tc rowSpan="4"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107601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700" u="none" strike="noStrike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s-MX" sz="7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9" marR="5749" marT="5749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MX" sz="700" u="none" strike="noStrike">
                          <a:solidFill>
                            <a:schemeClr val="bg1"/>
                          </a:solidFill>
                          <a:effectLst/>
                        </a:rPr>
                        <a:t>BLOCK</a:t>
                      </a:r>
                      <a:endParaRPr lang="es-MX" sz="7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9" marR="5749" marT="5749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700" u="none" strike="noStrike">
                          <a:solidFill>
                            <a:schemeClr val="bg1"/>
                          </a:solidFill>
                          <a:effectLst/>
                        </a:rPr>
                        <a:t>33 TARIMAS</a:t>
                      </a:r>
                      <a:endParaRPr lang="es-MX" sz="7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9" marR="5749" marT="5749" marB="0">
                    <a:solidFill>
                      <a:srgbClr val="0070C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215205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700" u="none" strike="noStrike">
                          <a:solidFill>
                            <a:schemeClr val="bg1"/>
                          </a:solidFill>
                          <a:effectLst/>
                        </a:rPr>
                        <a:t>FOMENTO AL AUTOEMPLEO</a:t>
                      </a:r>
                      <a:endParaRPr lang="es-MX" sz="7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9" marR="5749" marT="5749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u="none" strike="noStrike">
                          <a:solidFill>
                            <a:schemeClr val="bg1"/>
                          </a:solidFill>
                          <a:effectLst/>
                        </a:rPr>
                        <a:t>MOLINOS</a:t>
                      </a:r>
                      <a:endParaRPr lang="es-MX" sz="7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9" marR="5749" marT="5749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700" u="none" strike="noStrike">
                          <a:solidFill>
                            <a:schemeClr val="bg1"/>
                          </a:solidFill>
                          <a:effectLst/>
                        </a:rPr>
                        <a:t>9 PZAS.</a:t>
                      </a:r>
                      <a:endParaRPr lang="es-MX" sz="7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9" marR="5749" marT="5749" marB="0" anchor="ctr">
                    <a:solidFill>
                      <a:srgbClr val="0070C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107601">
                <a:tc>
                  <a:txBody>
                    <a:bodyPr/>
                    <a:lstStyle/>
                    <a:p>
                      <a:pPr algn="r" fontAlgn="b"/>
                      <a:r>
                        <a:rPr lang="es-MX" sz="700" u="none" strike="noStrike">
                          <a:solidFill>
                            <a:schemeClr val="bg1"/>
                          </a:solidFill>
                          <a:effectLst/>
                        </a:rPr>
                        <a:t>TOTAL</a:t>
                      </a:r>
                      <a:endParaRPr lang="es-MX" sz="700" b="1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9" marR="5749" marT="5749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700" u="none" strike="noStrike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s-MX" sz="7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9" marR="5749" marT="5749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700" u="none" strike="noStrike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s-MX" sz="7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9" marR="5749" marT="5749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700" u="none" strike="noStrike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s-MX" sz="700" b="1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9" marR="5749" marT="5749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700" u="none" strike="noStrike">
                          <a:solidFill>
                            <a:schemeClr val="bg1"/>
                          </a:solidFill>
                          <a:effectLst/>
                        </a:rPr>
                        <a:t>53</a:t>
                      </a:r>
                      <a:endParaRPr lang="es-MX" sz="700" b="1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9" marR="5749" marT="5749" marB="0" anchor="ctr">
                    <a:solidFill>
                      <a:srgbClr val="0070C0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107601">
                <a:tc>
                  <a:txBody>
                    <a:bodyPr/>
                    <a:lstStyle/>
                    <a:p>
                      <a:pPr algn="l" fontAlgn="b"/>
                      <a:endParaRPr lang="es-MX" sz="7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9" marR="5749" marT="5749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MX" sz="7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9" marR="5749" marT="5749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MX" sz="7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9" marR="5749" marT="5749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700" b="1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9" marR="5749" marT="5749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7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9" marR="5749" marT="5749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MX" sz="7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9" marR="5749" marT="5749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MX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9" marR="5749" marT="5749" marB="0" anchor="b"/>
                </a:tc>
              </a:tr>
              <a:tr h="112982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s-MX" sz="700" u="none" strike="noStrike">
                          <a:solidFill>
                            <a:schemeClr val="bg1"/>
                          </a:solidFill>
                          <a:effectLst/>
                        </a:rPr>
                        <a:t>SEPTIEMBRE</a:t>
                      </a:r>
                      <a:endParaRPr lang="es-MX" sz="700" b="1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9" marR="5749" marT="5749" marB="0" anchor="ctr"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MX" sz="700" u="none" strike="noStrike">
                          <a:solidFill>
                            <a:schemeClr val="bg1"/>
                          </a:solidFill>
                          <a:effectLst/>
                        </a:rPr>
                        <a:t>NO. DE BENEFICIADOS</a:t>
                      </a:r>
                      <a:endParaRPr lang="es-MX" sz="700" b="1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9" marR="5749" marT="5749" marB="0" anchor="ctr">
                    <a:solidFill>
                      <a:srgbClr val="0070C0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ctr" fontAlgn="b"/>
                      <a:r>
                        <a:rPr lang="es-MX" sz="700" u="none" strike="noStrike">
                          <a:solidFill>
                            <a:schemeClr val="bg1"/>
                          </a:solidFill>
                          <a:effectLst/>
                        </a:rPr>
                        <a:t>FECHA DE ENTREGA</a:t>
                      </a:r>
                      <a:endParaRPr lang="es-MX" sz="700" b="1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9" marR="5749" marT="5749" marB="0" anchor="b">
                    <a:solidFill>
                      <a:srgbClr val="0070C0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112982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700" u="none" strike="noStrike">
                          <a:solidFill>
                            <a:schemeClr val="bg1"/>
                          </a:solidFill>
                          <a:effectLst/>
                        </a:rPr>
                        <a:t>PROGRAMA</a:t>
                      </a:r>
                      <a:endParaRPr lang="es-MX" sz="700" b="1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9" marR="5749" marT="5749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700" u="none" strike="noStrike">
                          <a:solidFill>
                            <a:schemeClr val="bg1"/>
                          </a:solidFill>
                          <a:effectLst/>
                        </a:rPr>
                        <a:t>SERVICIO</a:t>
                      </a:r>
                      <a:endParaRPr lang="es-MX" sz="700" b="1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9" marR="5749" marT="5749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700" u="none" strike="noStrike">
                          <a:solidFill>
                            <a:schemeClr val="bg1"/>
                          </a:solidFill>
                          <a:effectLst/>
                        </a:rPr>
                        <a:t>UNIDAD DE MEDIDA</a:t>
                      </a:r>
                      <a:endParaRPr lang="es-MX" sz="700" b="1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9" marR="5749" marT="5749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700" u="none" strike="noStrike">
                          <a:solidFill>
                            <a:schemeClr val="bg1"/>
                          </a:solidFill>
                          <a:effectLst/>
                        </a:rPr>
                        <a:t>COMUNIDAD</a:t>
                      </a:r>
                      <a:endParaRPr lang="es-MX" sz="700" b="1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9" marR="5749" marT="5749" marB="0" anchor="ctr">
                    <a:solidFill>
                      <a:srgbClr val="0070C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205033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700" u="none" strike="noStrike">
                          <a:solidFill>
                            <a:schemeClr val="bg1"/>
                          </a:solidFill>
                          <a:effectLst/>
                        </a:rPr>
                        <a:t>MEJORAMIENTO DE VIVIENDA</a:t>
                      </a:r>
                      <a:endParaRPr lang="es-MX" sz="7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9" marR="5749" marT="5749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MX" sz="700" u="none" strike="noStrike">
                          <a:solidFill>
                            <a:schemeClr val="bg1"/>
                          </a:solidFill>
                          <a:effectLst/>
                        </a:rPr>
                        <a:t>LÁMINAS</a:t>
                      </a:r>
                      <a:endParaRPr lang="es-MX" sz="7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9" marR="5749" marT="5749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700" u="none" strike="noStrike">
                          <a:solidFill>
                            <a:schemeClr val="bg1"/>
                          </a:solidFill>
                          <a:effectLst/>
                        </a:rPr>
                        <a:t>84 PAQUETES</a:t>
                      </a:r>
                      <a:endParaRPr lang="es-MX" sz="7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9" marR="5749" marT="5749" marB="0">
                    <a:solidFill>
                      <a:srgbClr val="0070C0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b"/>
                      <a:r>
                        <a:rPr lang="es-MX" sz="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RA. GONZALEZ 1RA., 2DA,3RA Y 4TA. SECC.RA. CORREGIDORA ORTIZ 2DA. RA. RIO TINTO 3RA. SECC. RA. BUENA VISTA 1RA. 2DA SECC. TAMULTE DE LAS SABANAS. RA. TORNO LARGO 1RA. SECC. RA. MIRAMAR. </a:t>
                      </a:r>
                      <a:endParaRPr lang="es-MX" sz="6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9" marR="5749" marT="5749" marB="0" anchor="b">
                    <a:solidFill>
                      <a:srgbClr val="0070C0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MX" sz="700" u="none" strike="noStrike">
                          <a:solidFill>
                            <a:schemeClr val="bg1"/>
                          </a:solidFill>
                          <a:effectLst/>
                        </a:rPr>
                        <a:t>208</a:t>
                      </a:r>
                      <a:endParaRPr lang="es-MX" sz="700" b="1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9" marR="5749" marT="5749" marB="0" anchor="ctr">
                    <a:solidFill>
                      <a:srgbClr val="0070C0"/>
                    </a:solidFill>
                  </a:tcPr>
                </a:tc>
                <a:tc rowSpan="4" gridSpan="2">
                  <a:txBody>
                    <a:bodyPr/>
                    <a:lstStyle/>
                    <a:p>
                      <a:pPr algn="ctr" fontAlgn="ctr"/>
                      <a:r>
                        <a:rPr lang="es-MX" sz="700" u="none" strike="noStrike">
                          <a:solidFill>
                            <a:schemeClr val="bg1"/>
                          </a:solidFill>
                          <a:effectLst/>
                        </a:rPr>
                        <a:t>SEPTIEMBRE</a:t>
                      </a:r>
                      <a:endParaRPr lang="es-MX" sz="7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9" marR="5749" marT="5749" marB="0" anchor="ctr">
                    <a:solidFill>
                      <a:srgbClr val="0070C0"/>
                    </a:solidFill>
                  </a:tcPr>
                </a:tc>
                <a:tc rowSpan="4"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107601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700" u="none" strike="noStrike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s-MX" sz="7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9" marR="5749" marT="5749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MX" sz="700" u="none" strike="noStrike">
                          <a:solidFill>
                            <a:schemeClr val="bg1"/>
                          </a:solidFill>
                          <a:effectLst/>
                        </a:rPr>
                        <a:t>BLOCK</a:t>
                      </a:r>
                      <a:endParaRPr lang="es-MX" sz="7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9" marR="5749" marT="5749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700" u="none" strike="noStrike">
                          <a:solidFill>
                            <a:schemeClr val="bg1"/>
                          </a:solidFill>
                          <a:effectLst/>
                        </a:rPr>
                        <a:t>64 PAQUETES</a:t>
                      </a:r>
                      <a:endParaRPr lang="es-MX" sz="7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9" marR="5749" marT="5749" marB="0">
                    <a:solidFill>
                      <a:srgbClr val="0070C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575671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700" u="none" strike="noStrike">
                          <a:solidFill>
                            <a:schemeClr val="bg1"/>
                          </a:solidFill>
                          <a:effectLst/>
                        </a:rPr>
                        <a:t>FOMENTO AL AUTOEMPLEO</a:t>
                      </a:r>
                      <a:endParaRPr lang="es-MX" sz="7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9" marR="5749" marT="5749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700" u="none" strike="noStrike">
                          <a:solidFill>
                            <a:schemeClr val="bg1"/>
                          </a:solidFill>
                          <a:effectLst/>
                        </a:rPr>
                        <a:t>MOLINOS</a:t>
                      </a:r>
                      <a:endParaRPr lang="es-MX" sz="7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9" marR="5749" marT="5749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700" u="none" strike="noStrike">
                          <a:solidFill>
                            <a:schemeClr val="bg1"/>
                          </a:solidFill>
                          <a:effectLst/>
                        </a:rPr>
                        <a:t>60 PIEZAS</a:t>
                      </a:r>
                      <a:endParaRPr lang="es-MX" sz="7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9" marR="5749" marT="5749" marB="0" anchor="ctr">
                    <a:solidFill>
                      <a:srgbClr val="0070C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105207">
                <a:tc>
                  <a:txBody>
                    <a:bodyPr/>
                    <a:lstStyle/>
                    <a:p>
                      <a:pPr algn="r" fontAlgn="b"/>
                      <a:r>
                        <a:rPr lang="es-MX" sz="700" u="none" strike="noStrike" dirty="0">
                          <a:solidFill>
                            <a:schemeClr val="bg1"/>
                          </a:solidFill>
                          <a:effectLst/>
                        </a:rPr>
                        <a:t>TOTAL</a:t>
                      </a:r>
                      <a:endParaRPr lang="es-MX" sz="7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9" marR="5749" marT="5749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700" u="none" strike="noStrike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s-MX" sz="7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9" marR="5749" marT="5749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700" u="none" strike="noStrike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s-MX" sz="7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9" marR="5749" marT="5749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700" u="none" strike="noStrike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s-MX" sz="7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9" marR="5749" marT="5749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700" u="none" strike="noStrike" dirty="0">
                          <a:solidFill>
                            <a:schemeClr val="bg1"/>
                          </a:solidFill>
                          <a:effectLst/>
                        </a:rPr>
                        <a:t>208</a:t>
                      </a:r>
                      <a:endParaRPr lang="es-MX" sz="7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9" marR="5749" marT="5749" marB="0" anchor="ctr">
                    <a:solidFill>
                      <a:srgbClr val="0070C0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CuadroTexto 2"/>
          <p:cNvSpPr txBox="1"/>
          <p:nvPr/>
        </p:nvSpPr>
        <p:spPr>
          <a:xfrm>
            <a:off x="2375661" y="980728"/>
            <a:ext cx="43924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/>
              <a:t>INFORMES </a:t>
            </a:r>
            <a:r>
              <a:rPr lang="es-MX" dirty="0" smtClean="0"/>
              <a:t>PERIODICOS DE EJECUCIÓN</a:t>
            </a:r>
          </a:p>
          <a:p>
            <a:pPr algn="ctr"/>
            <a:r>
              <a:rPr lang="es-MX" dirty="0" smtClean="0"/>
              <a:t> 3ER. TRIMESTRE JUL-SEP-2017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852441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279</TotalTime>
  <Words>276</Words>
  <Application>Microsoft Office PowerPoint</Application>
  <PresentationFormat>Presentación en pantalla (4:3)</PresentationFormat>
  <Paragraphs>79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Tahoma</vt:lpstr>
      <vt:lpstr>Times New Roman</vt:lpstr>
      <vt:lpstr>Tema de Office</vt:lpstr>
      <vt:lpstr>Presentación de PowerPoint</vt:lpstr>
    </vt:vector>
  </TitlesOfParts>
  <Company>CGIICSRP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CGIICSRP</dc:creator>
  <cp:lastModifiedBy>Vinny</cp:lastModifiedBy>
  <cp:revision>32</cp:revision>
  <dcterms:created xsi:type="dcterms:W3CDTF">2016-06-23T22:48:03Z</dcterms:created>
  <dcterms:modified xsi:type="dcterms:W3CDTF">2017-10-05T18:33:34Z</dcterms:modified>
</cp:coreProperties>
</file>