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</p:sldIdLst>
  <p:sldSz cx="9144000" cy="6858000" type="screen4x3"/>
  <p:notesSz cx="6797675" cy="985678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21/03/2018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523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21/03/2018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0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21/03/2018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6656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21/03/2018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214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21/03/2018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2271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21/03/2018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3984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21/03/2018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48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21/03/2018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717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21/03/2018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707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21/03/2018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5406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21/03/2018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643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BA427-FB83-4144-91A8-268AEE240865}" type="datetimeFigureOut">
              <a:rPr lang="es-MX" smtClean="0"/>
              <a:pPr/>
              <a:t>21/03/2018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1993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4401185" y="271145"/>
            <a:ext cx="441515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Cuadro de texto 2"/>
          <p:cNvSpPr txBox="1">
            <a:spLocks noChangeArrowheads="1"/>
          </p:cNvSpPr>
          <p:nvPr/>
        </p:nvSpPr>
        <p:spPr bwMode="auto">
          <a:xfrm>
            <a:off x="2488649" y="729339"/>
            <a:ext cx="44151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ESTRUCTURA ORGÁNICA </a:t>
            </a: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2do</a:t>
            </a:r>
            <a:r>
              <a:rPr lang="es-MX" sz="1400" b="1" dirty="0">
                <a:effectLst/>
                <a:latin typeface="Calibri"/>
                <a:ea typeface="Calibri"/>
                <a:cs typeface="Times New Roman"/>
              </a:rPr>
              <a:t>. Trimestre 2016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971600" y="6398844"/>
            <a:ext cx="3547493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 smtClean="0">
                <a:latin typeface="Calibri"/>
                <a:ea typeface="Calibri"/>
                <a:cs typeface="Times New Roman"/>
              </a:rPr>
              <a:t>Calle Sindicato de Agricultura Esq. Con Sindicato de Marina, Col .Adolfo López Mateos.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Cuadro de texto 2"/>
          <p:cNvSpPr txBox="1">
            <a:spLocks noChangeArrowheads="1"/>
          </p:cNvSpPr>
          <p:nvPr/>
        </p:nvSpPr>
        <p:spPr bwMode="auto">
          <a:xfrm>
            <a:off x="4333641" y="6358966"/>
            <a:ext cx="389509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>
                <a:effectLst/>
                <a:latin typeface="Calibri"/>
                <a:ea typeface="Calibri"/>
              </a:rPr>
              <a:t>TELÉFONO: </a:t>
            </a:r>
            <a:r>
              <a:rPr lang="es-MX" sz="700" b="1" dirty="0" smtClean="0">
                <a:effectLst/>
                <a:latin typeface="Calibri"/>
                <a:ea typeface="Calibri"/>
              </a:rPr>
              <a:t>316-52-01  </a:t>
            </a:r>
            <a:endParaRPr lang="es-MX" sz="8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700" b="1" dirty="0" smtClean="0">
                <a:effectLst/>
                <a:latin typeface="Calibri"/>
                <a:ea typeface="Calibri"/>
              </a:rPr>
              <a:t>HORARIO </a:t>
            </a:r>
            <a:r>
              <a:rPr lang="es-MX" sz="700" b="1" dirty="0">
                <a:effectLst/>
                <a:latin typeface="Calibri"/>
                <a:ea typeface="Calibri"/>
              </a:rPr>
              <a:t>DE ATENCIÓN DE LUNES A VIERNES DE 8:00 A 16:00 HORAS.</a:t>
            </a:r>
            <a:endParaRPr lang="es-MX" sz="800" dirty="0">
              <a:effectLst/>
              <a:latin typeface="Tahoma"/>
              <a:ea typeface="Calibri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901" cy="6858000"/>
          </a:xfrm>
          <a:prstGeom prst="rect">
            <a:avLst/>
          </a:prstGeom>
        </p:spPr>
      </p:pic>
      <p:sp>
        <p:nvSpPr>
          <p:cNvPr id="57" name="Cuadro de texto 2"/>
          <p:cNvSpPr txBox="1">
            <a:spLocks noChangeArrowheads="1"/>
          </p:cNvSpPr>
          <p:nvPr/>
        </p:nvSpPr>
        <p:spPr bwMode="auto">
          <a:xfrm>
            <a:off x="5580112" y="287650"/>
            <a:ext cx="335413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8" name="Cuadro de texto 2"/>
          <p:cNvSpPr txBox="1">
            <a:spLocks noChangeArrowheads="1"/>
          </p:cNvSpPr>
          <p:nvPr/>
        </p:nvSpPr>
        <p:spPr bwMode="auto">
          <a:xfrm>
            <a:off x="3091786" y="790744"/>
            <a:ext cx="29523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DIRECTORIO INSTITUCIONAL</a:t>
            </a: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1er. </a:t>
            </a:r>
            <a:r>
              <a:rPr lang="es-MX" sz="1400" b="1" dirty="0" smtClean="0">
                <a:ea typeface="Calibri"/>
                <a:cs typeface="Times New Roman"/>
              </a:rPr>
              <a:t>Trimestre 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2018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9" name="Cuadro de texto 2"/>
          <p:cNvSpPr txBox="1">
            <a:spLocks noChangeArrowheads="1"/>
          </p:cNvSpPr>
          <p:nvPr/>
        </p:nvSpPr>
        <p:spPr bwMode="auto">
          <a:xfrm>
            <a:off x="1043608" y="6309320"/>
            <a:ext cx="354749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Prolongación de Zaragoza Calle Cerrada de Tlaxcala No. 105, </a:t>
            </a: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Col. Nueva Villahermosa, Centro, Tabasco.</a:t>
            </a:r>
            <a:endParaRPr lang="es-MX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0" name="Cuadro de texto 2"/>
          <p:cNvSpPr txBox="1">
            <a:spLocks noChangeArrowheads="1"/>
          </p:cNvSpPr>
          <p:nvPr/>
        </p:nvSpPr>
        <p:spPr bwMode="auto">
          <a:xfrm>
            <a:off x="4283968" y="6237312"/>
            <a:ext cx="389509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Teléfono: (993) 316-52-01  </a:t>
            </a:r>
            <a:endParaRPr lang="es-MX" sz="11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Horario de Atención Lunes a Viernes de </a:t>
            </a:r>
            <a:r>
              <a:rPr lang="es-MX" sz="1050" b="1" dirty="0">
                <a:effectLst/>
                <a:latin typeface="Calibri"/>
                <a:ea typeface="Calibri"/>
              </a:rPr>
              <a:t>8:00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a </a:t>
            </a:r>
            <a:r>
              <a:rPr lang="es-MX" sz="1050" b="1" dirty="0">
                <a:effectLst/>
                <a:latin typeface="Calibri"/>
                <a:ea typeface="Calibri"/>
              </a:rPr>
              <a:t>16:00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Hrs.</a:t>
            </a:r>
            <a:endParaRPr lang="es-MX" sz="1100" dirty="0">
              <a:effectLst/>
              <a:latin typeface="Tahoma"/>
              <a:ea typeface="Calibri"/>
            </a:endParaRPr>
          </a:p>
        </p:txBody>
      </p:sp>
      <p:graphicFrame>
        <p:nvGraphicFramePr>
          <p:cNvPr id="1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818517"/>
              </p:ext>
            </p:extLst>
          </p:nvPr>
        </p:nvGraphicFramePr>
        <p:xfrm>
          <a:off x="179512" y="1628800"/>
          <a:ext cx="8856983" cy="4059055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{8799B23B-EC83-4686-B30A-512413B5E67A}</a:tableStyleId>
              </a:tblPr>
              <a:tblGrid>
                <a:gridCol w="1106013"/>
                <a:gridCol w="1743214"/>
                <a:gridCol w="1543261"/>
                <a:gridCol w="3318381"/>
                <a:gridCol w="714067"/>
                <a:gridCol w="432047"/>
              </a:tblGrid>
              <a:tr h="31542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NOMBRE DEL </a:t>
                      </a:r>
                      <a:r>
                        <a:rPr lang="es-ES" sz="11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FUNCIONARIO </a:t>
                      </a:r>
                    </a:p>
                    <a:p>
                      <a:pPr algn="ctr" fontAlgn="ctr"/>
                      <a:r>
                        <a:rPr lang="es-ES" sz="11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PÚBLICO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CARGO QUE OCUPA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CORREO INSTITUCIONAL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TELÉFONO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4921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OFICINAS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EXT.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3418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 smtClean="0"/>
                        <a:t> </a:t>
                      </a:r>
                      <a:r>
                        <a:rPr lang="es-ES" sz="1000" u="none" strike="noStrike" dirty="0"/>
                        <a:t> 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ERIKA MARITZA PALOMERAS LAMAS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DIRECTORA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erikapalomera@villahermosa.gob.mx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316-52-01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2604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/>
                        <a:t> 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MANUELA ALICIA FALCONI DE LA FUENTE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SUBDIRECCIÓN ADMINISTRATIVA Y DE PLANEACIÓN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manuelafalconidelafuente@villahermosa.gob.mx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316-52-01</a:t>
                      </a:r>
                    </a:p>
                    <a:p>
                      <a:pPr algn="ctr" fontAlgn="ctr"/>
                      <a:endParaRPr lang="es-ES" sz="105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34188">
                <a:tc>
                  <a:txBody>
                    <a:bodyPr/>
                    <a:lstStyle/>
                    <a:p>
                      <a:pPr algn="ctr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MARIA ADRIANA JIMENEZ VERA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SUBDIRECCIÓN JURÍDICA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mariajimenezvera@villahermosa.gob.mx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316-52-01</a:t>
                      </a:r>
                    </a:p>
                    <a:p>
                      <a:pPr algn="ctr" fontAlgn="ctr"/>
                      <a:endParaRPr lang="es-ES" sz="105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ctr" fontAlgn="ctr"/>
                      <a:endParaRPr lang="es-ES" sz="14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2" name="Picture 2" descr="https://dyn.web.whatsapp.com/pp?t=l&amp;u=5219931604130%40c.us&amp;i=1466389290&amp;ref=0%40p%2F7%2FZnDx2vJc%2BDXRwou99l%2FrrfkYf0npj1xL2DNoqGIWqNl%2BZ2SWU5jk&amp;tok=0%402VwT925FMMiCPNtmGrFnjNoS9UFChHiLv1L1xIlE3z4PHwTd5XJ4Tzy4wRAnbn0QJeOUqkEnOcV2RQ%3D%3D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69" r="25377" b="34581"/>
          <a:stretch/>
        </p:blipFill>
        <p:spPr bwMode="auto">
          <a:xfrm>
            <a:off x="323528" y="2348880"/>
            <a:ext cx="936104" cy="1080120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23" name="22 Imagen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10" t="20941" r="45818" b="22512"/>
          <a:stretch/>
        </p:blipFill>
        <p:spPr>
          <a:xfrm>
            <a:off x="323528" y="3429000"/>
            <a:ext cx="936104" cy="10081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Imagen 18" descr="C:\Users\TOSHIBA\Downloads\IMG-20160907-WA0025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15" t="16804" r="15140" b="38709"/>
          <a:stretch/>
        </p:blipFill>
        <p:spPr bwMode="auto">
          <a:xfrm>
            <a:off x="511366" y="4698361"/>
            <a:ext cx="560428" cy="67361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04816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4401185" y="271145"/>
            <a:ext cx="441515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Cuadro de texto 2"/>
          <p:cNvSpPr txBox="1">
            <a:spLocks noChangeArrowheads="1"/>
          </p:cNvSpPr>
          <p:nvPr/>
        </p:nvSpPr>
        <p:spPr bwMode="auto">
          <a:xfrm>
            <a:off x="2488649" y="729339"/>
            <a:ext cx="44151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ESTRUCTURA ORGÁNICA </a:t>
            </a: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2do</a:t>
            </a:r>
            <a:r>
              <a:rPr lang="es-MX" sz="1400" b="1" dirty="0">
                <a:effectLst/>
                <a:latin typeface="Calibri"/>
                <a:ea typeface="Calibri"/>
                <a:cs typeface="Times New Roman"/>
              </a:rPr>
              <a:t>. Trimestre 2016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971600" y="6398844"/>
            <a:ext cx="3547493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 smtClean="0">
                <a:latin typeface="Calibri"/>
                <a:ea typeface="Calibri"/>
                <a:cs typeface="Times New Roman"/>
              </a:rPr>
              <a:t>Calle Sindicato de Agricultura Esq. Con Sindicato de Marina, Col .Adolfo López Mateos.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Cuadro de texto 2"/>
          <p:cNvSpPr txBox="1">
            <a:spLocks noChangeArrowheads="1"/>
          </p:cNvSpPr>
          <p:nvPr/>
        </p:nvSpPr>
        <p:spPr bwMode="auto">
          <a:xfrm>
            <a:off x="4333641" y="6358966"/>
            <a:ext cx="389509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>
                <a:effectLst/>
                <a:latin typeface="Calibri"/>
                <a:ea typeface="Calibri"/>
              </a:rPr>
              <a:t>TELÉFONO: </a:t>
            </a:r>
            <a:r>
              <a:rPr lang="es-MX" sz="700" b="1" dirty="0" smtClean="0">
                <a:effectLst/>
                <a:latin typeface="Calibri"/>
                <a:ea typeface="Calibri"/>
              </a:rPr>
              <a:t>316-52-01  </a:t>
            </a:r>
            <a:endParaRPr lang="es-MX" sz="8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700" b="1" dirty="0" smtClean="0">
                <a:effectLst/>
                <a:latin typeface="Calibri"/>
                <a:ea typeface="Calibri"/>
              </a:rPr>
              <a:t>HORARIO </a:t>
            </a:r>
            <a:r>
              <a:rPr lang="es-MX" sz="700" b="1" dirty="0">
                <a:effectLst/>
                <a:latin typeface="Calibri"/>
                <a:ea typeface="Calibri"/>
              </a:rPr>
              <a:t>DE ATENCIÓN DE LUNES A VIERNES DE 8:00 A 16:00 HORAS.</a:t>
            </a:r>
            <a:endParaRPr lang="es-MX" sz="800" dirty="0">
              <a:effectLst/>
              <a:latin typeface="Tahoma"/>
              <a:ea typeface="Calibri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901" cy="6858000"/>
          </a:xfrm>
          <a:prstGeom prst="rect">
            <a:avLst/>
          </a:prstGeom>
        </p:spPr>
      </p:pic>
      <p:sp>
        <p:nvSpPr>
          <p:cNvPr id="57" name="Cuadro de texto 2"/>
          <p:cNvSpPr txBox="1">
            <a:spLocks noChangeArrowheads="1"/>
          </p:cNvSpPr>
          <p:nvPr/>
        </p:nvSpPr>
        <p:spPr bwMode="auto">
          <a:xfrm>
            <a:off x="5580112" y="287650"/>
            <a:ext cx="335413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0" name="Cuadro de texto 2"/>
          <p:cNvSpPr txBox="1">
            <a:spLocks noChangeArrowheads="1"/>
          </p:cNvSpPr>
          <p:nvPr/>
        </p:nvSpPr>
        <p:spPr bwMode="auto">
          <a:xfrm>
            <a:off x="4283968" y="6237312"/>
            <a:ext cx="389509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Teléfono: (993) 316-52-01  </a:t>
            </a:r>
            <a:endParaRPr lang="es-MX" sz="11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Horario de Atención Lunes a Viernes de </a:t>
            </a:r>
            <a:r>
              <a:rPr lang="es-MX" sz="1050" b="1" dirty="0">
                <a:effectLst/>
                <a:latin typeface="Calibri"/>
                <a:ea typeface="Calibri"/>
              </a:rPr>
              <a:t>8:00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a </a:t>
            </a:r>
            <a:r>
              <a:rPr lang="es-MX" sz="1050" b="1" dirty="0">
                <a:effectLst/>
                <a:latin typeface="Calibri"/>
                <a:ea typeface="Calibri"/>
              </a:rPr>
              <a:t>16:00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Hrs.</a:t>
            </a:r>
            <a:endParaRPr lang="es-MX" sz="1100" dirty="0">
              <a:effectLst/>
              <a:latin typeface="Tahoma"/>
              <a:ea typeface="Calibri"/>
            </a:endParaRPr>
          </a:p>
        </p:txBody>
      </p:sp>
      <p:graphicFrame>
        <p:nvGraphicFramePr>
          <p:cNvPr id="1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913931"/>
              </p:ext>
            </p:extLst>
          </p:nvPr>
        </p:nvGraphicFramePr>
        <p:xfrm>
          <a:off x="264478" y="1844824"/>
          <a:ext cx="8628002" cy="3720605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{8799B23B-EC83-4686-B30A-512413B5E67A}</a:tableStyleId>
              </a:tblPr>
              <a:tblGrid>
                <a:gridCol w="1077419"/>
                <a:gridCol w="1698146"/>
                <a:gridCol w="2085406"/>
                <a:gridCol w="2542896"/>
                <a:gridCol w="709570"/>
                <a:gridCol w="514565"/>
              </a:tblGrid>
              <a:tr h="29828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NOMBRE DEL </a:t>
                      </a:r>
                      <a:r>
                        <a:rPr lang="es-ES" sz="11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FUNCIONARIO </a:t>
                      </a:r>
                    </a:p>
                    <a:p>
                      <a:pPr algn="ctr" fontAlgn="ctr"/>
                      <a:r>
                        <a:rPr lang="es-ES" sz="11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PÚBLICO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CARGO QUE OCUPA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CORREO INSTITUCIONAL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TELÉFONO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537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OFICINAS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EXT.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7255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 smtClean="0"/>
                        <a:t> </a:t>
                      </a:r>
                      <a:r>
                        <a:rPr lang="es-ES" sz="1000" u="none" strike="noStrike" dirty="0"/>
                        <a:t> 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DEPARTAMENTO DE ASISTENCIA LEGAL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6484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/>
                        <a:t> 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DEPARTAMENTO DE INVESTIGACIÓN JURÍDICA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5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7255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/>
                        <a:t> 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DEPARTAMENTO DE ORIENTACIÓN LEGAL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5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ctr" fontAlgn="ctr"/>
                      <a:endParaRPr lang="es-ES" sz="14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Cuadro de texto 2"/>
          <p:cNvSpPr txBox="1">
            <a:spLocks noChangeArrowheads="1"/>
          </p:cNvSpPr>
          <p:nvPr/>
        </p:nvSpPr>
        <p:spPr bwMode="auto">
          <a:xfrm>
            <a:off x="1043608" y="6309320"/>
            <a:ext cx="354749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Prolongación de Zaragoza Calle Cerrada de Tlaxcala No. 105, </a:t>
            </a: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Col. Nueva Villahermosa, Centro, Tabasco.</a:t>
            </a:r>
            <a:endParaRPr lang="es-MX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Cuadro de texto 2"/>
          <p:cNvSpPr txBox="1">
            <a:spLocks noChangeArrowheads="1"/>
          </p:cNvSpPr>
          <p:nvPr/>
        </p:nvSpPr>
        <p:spPr bwMode="auto">
          <a:xfrm>
            <a:off x="3091786" y="790744"/>
            <a:ext cx="29523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DIRECTORIO INSTITUCIONAL</a:t>
            </a: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es-MX" sz="1400" b="1" dirty="0" smtClean="0">
                <a:latin typeface="Calibri"/>
                <a:ea typeface="Calibri"/>
                <a:cs typeface="Times New Roman"/>
              </a:rPr>
              <a:t>1er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. </a:t>
            </a:r>
            <a:r>
              <a:rPr lang="es-MX" sz="1400" b="1" dirty="0">
                <a:effectLst/>
                <a:latin typeface="Calibri"/>
                <a:ea typeface="Calibri"/>
                <a:cs typeface="Times New Roman"/>
              </a:rPr>
              <a:t>Trimestre 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2018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82080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4401185" y="271145"/>
            <a:ext cx="441515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Cuadro de texto 2"/>
          <p:cNvSpPr txBox="1">
            <a:spLocks noChangeArrowheads="1"/>
          </p:cNvSpPr>
          <p:nvPr/>
        </p:nvSpPr>
        <p:spPr bwMode="auto">
          <a:xfrm>
            <a:off x="2488649" y="729339"/>
            <a:ext cx="44151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ESTRUCTURA ORGÁNICA </a:t>
            </a: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2do</a:t>
            </a:r>
            <a:r>
              <a:rPr lang="es-MX" sz="1400" b="1" dirty="0">
                <a:effectLst/>
                <a:latin typeface="Calibri"/>
                <a:ea typeface="Calibri"/>
                <a:cs typeface="Times New Roman"/>
              </a:rPr>
              <a:t>. Trimestre 2016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971600" y="6398844"/>
            <a:ext cx="3547493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 smtClean="0">
                <a:latin typeface="Calibri"/>
                <a:ea typeface="Calibri"/>
                <a:cs typeface="Times New Roman"/>
              </a:rPr>
              <a:t>Calle Sindicato de Agricultura Esq. Con Sindicato de Marina, Col .Adolfo López Mateos.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Cuadro de texto 2"/>
          <p:cNvSpPr txBox="1">
            <a:spLocks noChangeArrowheads="1"/>
          </p:cNvSpPr>
          <p:nvPr/>
        </p:nvSpPr>
        <p:spPr bwMode="auto">
          <a:xfrm>
            <a:off x="4333641" y="6358966"/>
            <a:ext cx="389509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>
                <a:effectLst/>
                <a:latin typeface="Calibri"/>
                <a:ea typeface="Calibri"/>
              </a:rPr>
              <a:t>TELÉFONO: </a:t>
            </a:r>
            <a:r>
              <a:rPr lang="es-MX" sz="700" b="1" dirty="0" smtClean="0">
                <a:effectLst/>
                <a:latin typeface="Calibri"/>
                <a:ea typeface="Calibri"/>
              </a:rPr>
              <a:t>316-52-01  </a:t>
            </a:r>
            <a:endParaRPr lang="es-MX" sz="8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700" b="1" dirty="0" smtClean="0">
                <a:effectLst/>
                <a:latin typeface="Calibri"/>
                <a:ea typeface="Calibri"/>
              </a:rPr>
              <a:t>HORARIO </a:t>
            </a:r>
            <a:r>
              <a:rPr lang="es-MX" sz="700" b="1" dirty="0">
                <a:effectLst/>
                <a:latin typeface="Calibri"/>
                <a:ea typeface="Calibri"/>
              </a:rPr>
              <a:t>DE ATENCIÓN DE LUNES A VIERNES DE 8:00 A 16:00 HORAS.</a:t>
            </a:r>
            <a:endParaRPr lang="es-MX" sz="800" dirty="0">
              <a:effectLst/>
              <a:latin typeface="Tahoma"/>
              <a:ea typeface="Calibri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7" name="Cuadro de texto 2"/>
          <p:cNvSpPr txBox="1">
            <a:spLocks noChangeArrowheads="1"/>
          </p:cNvSpPr>
          <p:nvPr/>
        </p:nvSpPr>
        <p:spPr bwMode="auto">
          <a:xfrm>
            <a:off x="5580112" y="287650"/>
            <a:ext cx="335413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0" name="Cuadro de texto 2"/>
          <p:cNvSpPr txBox="1">
            <a:spLocks noChangeArrowheads="1"/>
          </p:cNvSpPr>
          <p:nvPr/>
        </p:nvSpPr>
        <p:spPr bwMode="auto">
          <a:xfrm>
            <a:off x="4283968" y="6237312"/>
            <a:ext cx="389509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Teléfono: (993) 316-52-01  </a:t>
            </a:r>
            <a:endParaRPr lang="es-MX" sz="11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Horario de Atención Lunes a Viernes de </a:t>
            </a:r>
            <a:r>
              <a:rPr lang="es-MX" sz="1050" b="1" dirty="0">
                <a:effectLst/>
                <a:latin typeface="Calibri"/>
                <a:ea typeface="Calibri"/>
              </a:rPr>
              <a:t>8:00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a </a:t>
            </a:r>
            <a:r>
              <a:rPr lang="es-MX" sz="1050" b="1" dirty="0">
                <a:effectLst/>
                <a:latin typeface="Calibri"/>
                <a:ea typeface="Calibri"/>
              </a:rPr>
              <a:t>16:00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Hrs.</a:t>
            </a:r>
            <a:endParaRPr lang="es-MX" sz="1100" dirty="0">
              <a:effectLst/>
              <a:latin typeface="Tahoma"/>
              <a:ea typeface="Calibri"/>
            </a:endParaRPr>
          </a:p>
        </p:txBody>
      </p:sp>
      <p:graphicFrame>
        <p:nvGraphicFramePr>
          <p:cNvPr id="1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280190"/>
              </p:ext>
            </p:extLst>
          </p:nvPr>
        </p:nvGraphicFramePr>
        <p:xfrm>
          <a:off x="264478" y="1844824"/>
          <a:ext cx="8628002" cy="3720605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{8799B23B-EC83-4686-B30A-512413B5E67A}</a:tableStyleId>
              </a:tblPr>
              <a:tblGrid>
                <a:gridCol w="1077419"/>
                <a:gridCol w="1698146"/>
                <a:gridCol w="2085406"/>
                <a:gridCol w="2542896"/>
                <a:gridCol w="709570"/>
                <a:gridCol w="514565"/>
              </a:tblGrid>
              <a:tr h="29828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NOMBRE DEL </a:t>
                      </a:r>
                      <a:r>
                        <a:rPr lang="es-ES" sz="11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FUNCIONARIO </a:t>
                      </a:r>
                    </a:p>
                    <a:p>
                      <a:pPr algn="ctr" fontAlgn="ctr"/>
                      <a:r>
                        <a:rPr lang="es-ES" sz="11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PÚBLICO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CARGO QUE OCUPA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CORREO INSTITUCIONAL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TELÉFONO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537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OFICINAS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EXT.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7255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 smtClean="0"/>
                        <a:t> </a:t>
                      </a:r>
                      <a:r>
                        <a:rPr lang="es-ES" sz="1000" u="none" strike="noStrike" dirty="0"/>
                        <a:t> 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SUBDIRECCIÓN DE CAPACITACIÓN Y DESARROLLO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6484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/>
                        <a:t> 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DEPARTAMENTO DE PROYECTOS PRODUCTIVOS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5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7255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/>
                        <a:t> 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DEPARTAMENTO DE CAPACITACIÓN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5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ctr" fontAlgn="ctr"/>
                      <a:endParaRPr lang="es-ES" sz="14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Cuadro de texto 2"/>
          <p:cNvSpPr txBox="1">
            <a:spLocks noChangeArrowheads="1"/>
          </p:cNvSpPr>
          <p:nvPr/>
        </p:nvSpPr>
        <p:spPr bwMode="auto">
          <a:xfrm>
            <a:off x="1043608" y="6309320"/>
            <a:ext cx="354749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Prolongación de Zaragoza Calle Cerrada de Tlaxcala No. 105, </a:t>
            </a: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Col. Nueva Villahermosa, Centro, Tabasco.</a:t>
            </a:r>
            <a:endParaRPr lang="es-MX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Cuadro de texto 2"/>
          <p:cNvSpPr txBox="1">
            <a:spLocks noChangeArrowheads="1"/>
          </p:cNvSpPr>
          <p:nvPr/>
        </p:nvSpPr>
        <p:spPr bwMode="auto">
          <a:xfrm>
            <a:off x="3091786" y="790744"/>
            <a:ext cx="29523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DIRECTORIO INSTITUCIONAL</a:t>
            </a: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1er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. </a:t>
            </a:r>
            <a:r>
              <a:rPr lang="es-MX" sz="1400" b="1" dirty="0">
                <a:effectLst/>
                <a:latin typeface="Calibri"/>
                <a:ea typeface="Calibri"/>
                <a:cs typeface="Times New Roman"/>
              </a:rPr>
              <a:t>Trimestre 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2018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67662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4401185" y="271145"/>
            <a:ext cx="441515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Cuadro de texto 2"/>
          <p:cNvSpPr txBox="1">
            <a:spLocks noChangeArrowheads="1"/>
          </p:cNvSpPr>
          <p:nvPr/>
        </p:nvSpPr>
        <p:spPr bwMode="auto">
          <a:xfrm>
            <a:off x="2488649" y="729339"/>
            <a:ext cx="44151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ESTRUCTURA ORGÁNICA </a:t>
            </a: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2do</a:t>
            </a:r>
            <a:r>
              <a:rPr lang="es-MX" sz="1400" b="1" dirty="0">
                <a:effectLst/>
                <a:latin typeface="Calibri"/>
                <a:ea typeface="Calibri"/>
                <a:cs typeface="Times New Roman"/>
              </a:rPr>
              <a:t>. Trimestre 2016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971600" y="6398844"/>
            <a:ext cx="3547493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 smtClean="0">
                <a:latin typeface="Calibri"/>
                <a:ea typeface="Calibri"/>
                <a:cs typeface="Times New Roman"/>
              </a:rPr>
              <a:t>Calle Sindicato de Agricultura Esq. Con Sindicato de Marina, Col .Adolfo López Mateos.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Cuadro de texto 2"/>
          <p:cNvSpPr txBox="1">
            <a:spLocks noChangeArrowheads="1"/>
          </p:cNvSpPr>
          <p:nvPr/>
        </p:nvSpPr>
        <p:spPr bwMode="auto">
          <a:xfrm>
            <a:off x="4333641" y="6358966"/>
            <a:ext cx="389509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>
                <a:effectLst/>
                <a:latin typeface="Calibri"/>
                <a:ea typeface="Calibri"/>
              </a:rPr>
              <a:t>TELÉFONO: </a:t>
            </a:r>
            <a:r>
              <a:rPr lang="es-MX" sz="700" b="1" dirty="0" smtClean="0">
                <a:effectLst/>
                <a:latin typeface="Calibri"/>
                <a:ea typeface="Calibri"/>
              </a:rPr>
              <a:t>316-52-01  </a:t>
            </a:r>
            <a:endParaRPr lang="es-MX" sz="8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700" b="1" dirty="0" smtClean="0">
                <a:effectLst/>
                <a:latin typeface="Calibri"/>
                <a:ea typeface="Calibri"/>
              </a:rPr>
              <a:t>HORARIO </a:t>
            </a:r>
            <a:r>
              <a:rPr lang="es-MX" sz="700" b="1" dirty="0">
                <a:effectLst/>
                <a:latin typeface="Calibri"/>
                <a:ea typeface="Calibri"/>
              </a:rPr>
              <a:t>DE ATENCIÓN DE LUNES A VIERNES DE 8:00 A 16:00 HORAS.</a:t>
            </a:r>
            <a:endParaRPr lang="es-MX" sz="800" dirty="0">
              <a:effectLst/>
              <a:latin typeface="Tahoma"/>
              <a:ea typeface="Calibri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901" cy="6858000"/>
          </a:xfrm>
          <a:prstGeom prst="rect">
            <a:avLst/>
          </a:prstGeom>
        </p:spPr>
      </p:pic>
      <p:sp>
        <p:nvSpPr>
          <p:cNvPr id="57" name="Cuadro de texto 2"/>
          <p:cNvSpPr txBox="1">
            <a:spLocks noChangeArrowheads="1"/>
          </p:cNvSpPr>
          <p:nvPr/>
        </p:nvSpPr>
        <p:spPr bwMode="auto">
          <a:xfrm>
            <a:off x="5580112" y="287650"/>
            <a:ext cx="335413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0" name="Cuadro de texto 2"/>
          <p:cNvSpPr txBox="1">
            <a:spLocks noChangeArrowheads="1"/>
          </p:cNvSpPr>
          <p:nvPr/>
        </p:nvSpPr>
        <p:spPr bwMode="auto">
          <a:xfrm>
            <a:off x="4283968" y="6237312"/>
            <a:ext cx="389509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Teléfono: (993) 316-52-01  </a:t>
            </a:r>
            <a:endParaRPr lang="es-MX" sz="11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Horario de Atención Lunes a Viernes de </a:t>
            </a:r>
            <a:r>
              <a:rPr lang="es-MX" sz="1050" b="1" dirty="0">
                <a:effectLst/>
                <a:latin typeface="Calibri"/>
                <a:ea typeface="Calibri"/>
              </a:rPr>
              <a:t>8:00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a </a:t>
            </a:r>
            <a:r>
              <a:rPr lang="es-MX" sz="1050" b="1" dirty="0">
                <a:effectLst/>
                <a:latin typeface="Calibri"/>
                <a:ea typeface="Calibri"/>
              </a:rPr>
              <a:t>16:00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Hrs.</a:t>
            </a:r>
            <a:endParaRPr lang="es-MX" sz="1100" dirty="0">
              <a:effectLst/>
              <a:latin typeface="Tahoma"/>
              <a:ea typeface="Calibri"/>
            </a:endParaRPr>
          </a:p>
        </p:txBody>
      </p:sp>
      <p:graphicFrame>
        <p:nvGraphicFramePr>
          <p:cNvPr id="1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120886"/>
              </p:ext>
            </p:extLst>
          </p:nvPr>
        </p:nvGraphicFramePr>
        <p:xfrm>
          <a:off x="264478" y="1844824"/>
          <a:ext cx="8628002" cy="3720605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{8799B23B-EC83-4686-B30A-512413B5E67A}</a:tableStyleId>
              </a:tblPr>
              <a:tblGrid>
                <a:gridCol w="1077419"/>
                <a:gridCol w="1698146"/>
                <a:gridCol w="2085406"/>
                <a:gridCol w="2542896"/>
                <a:gridCol w="709570"/>
                <a:gridCol w="514565"/>
              </a:tblGrid>
              <a:tr h="29828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NOMBRE DEL </a:t>
                      </a:r>
                      <a:r>
                        <a:rPr lang="es-ES" sz="11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FUNCIONARIO </a:t>
                      </a:r>
                    </a:p>
                    <a:p>
                      <a:pPr algn="ctr" fontAlgn="ctr"/>
                      <a:r>
                        <a:rPr lang="es-ES" sz="11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PÚBLICO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CARGO QUE OCUPA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CORREO INSTITUCIONAL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TELÉFONO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537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OFICINAS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EXT.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7255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 smtClean="0"/>
                        <a:t> </a:t>
                      </a:r>
                      <a:r>
                        <a:rPr lang="es-ES" sz="1000" u="none" strike="noStrike" dirty="0"/>
                        <a:t> 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DEPARTAMENTO DE PROMOCIÓN Y DIFUSIÓN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6484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/>
                        <a:t> 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MARIA REYES LOZANO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SUBDIRECCIÓN DE PSICOLOGÍA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mariareyeslozano@villahermosa.gob.mx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3-16-52-01</a:t>
                      </a:r>
                      <a:endParaRPr lang="es-ES" sz="105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7255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/>
                        <a:t> 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DEPARTAMENTO DE PSICOLOGÍA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5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ctr" fontAlgn="ctr"/>
                      <a:endParaRPr lang="es-ES" sz="14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7" name="Imagen 16" descr="C:\Users\TOSHIBA\Downloads\IMG-20160907-WA0026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5" t="20178" r="9790" b="46423"/>
          <a:stretch/>
        </p:blipFill>
        <p:spPr bwMode="auto">
          <a:xfrm>
            <a:off x="467545" y="3717032"/>
            <a:ext cx="720080" cy="6480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9" name="Cuadro de texto 2"/>
          <p:cNvSpPr txBox="1">
            <a:spLocks noChangeArrowheads="1"/>
          </p:cNvSpPr>
          <p:nvPr/>
        </p:nvSpPr>
        <p:spPr bwMode="auto">
          <a:xfrm>
            <a:off x="1043608" y="6309320"/>
            <a:ext cx="354749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Prolongación de Zaragoza Calle Cerrada de Tlaxcala No. 105, </a:t>
            </a: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Col. Nueva Villahermosa, Centro, Tabasco.</a:t>
            </a:r>
            <a:endParaRPr lang="es-MX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Cuadro de texto 2"/>
          <p:cNvSpPr txBox="1">
            <a:spLocks noChangeArrowheads="1"/>
          </p:cNvSpPr>
          <p:nvPr/>
        </p:nvSpPr>
        <p:spPr bwMode="auto">
          <a:xfrm>
            <a:off x="3091786" y="790744"/>
            <a:ext cx="29523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DIRECTORIO INSTITUCIONAL</a:t>
            </a: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1er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. </a:t>
            </a:r>
            <a:r>
              <a:rPr lang="es-MX" sz="1400" b="1" dirty="0">
                <a:effectLst/>
                <a:latin typeface="Calibri"/>
                <a:ea typeface="Calibri"/>
                <a:cs typeface="Times New Roman"/>
              </a:rPr>
              <a:t>Trimestre 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2018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41172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4401185" y="271145"/>
            <a:ext cx="441515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Cuadro de texto 2"/>
          <p:cNvSpPr txBox="1">
            <a:spLocks noChangeArrowheads="1"/>
          </p:cNvSpPr>
          <p:nvPr/>
        </p:nvSpPr>
        <p:spPr bwMode="auto">
          <a:xfrm>
            <a:off x="2488649" y="729339"/>
            <a:ext cx="44151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ESTRUCTURA ORGÁNICA </a:t>
            </a: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2do</a:t>
            </a:r>
            <a:r>
              <a:rPr lang="es-MX" sz="1400" b="1" dirty="0">
                <a:effectLst/>
                <a:latin typeface="Calibri"/>
                <a:ea typeface="Calibri"/>
                <a:cs typeface="Times New Roman"/>
              </a:rPr>
              <a:t>. Trimestre 2016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971600" y="6398844"/>
            <a:ext cx="3547493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 smtClean="0">
                <a:latin typeface="Calibri"/>
                <a:ea typeface="Calibri"/>
                <a:cs typeface="Times New Roman"/>
              </a:rPr>
              <a:t>Calle Sindicato de Agricultura Esq. Con Sindicato de Marina, Col .Adolfo López Mateos.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Cuadro de texto 2"/>
          <p:cNvSpPr txBox="1">
            <a:spLocks noChangeArrowheads="1"/>
          </p:cNvSpPr>
          <p:nvPr/>
        </p:nvSpPr>
        <p:spPr bwMode="auto">
          <a:xfrm>
            <a:off x="4333641" y="6358966"/>
            <a:ext cx="389509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>
                <a:effectLst/>
                <a:latin typeface="Calibri"/>
                <a:ea typeface="Calibri"/>
              </a:rPr>
              <a:t>TELÉFONO: </a:t>
            </a:r>
            <a:r>
              <a:rPr lang="es-MX" sz="700" b="1" dirty="0" smtClean="0">
                <a:effectLst/>
                <a:latin typeface="Calibri"/>
                <a:ea typeface="Calibri"/>
              </a:rPr>
              <a:t>316-52-01  </a:t>
            </a:r>
            <a:endParaRPr lang="es-MX" sz="8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700" b="1" dirty="0" smtClean="0">
                <a:effectLst/>
                <a:latin typeface="Calibri"/>
                <a:ea typeface="Calibri"/>
              </a:rPr>
              <a:t>HORARIO </a:t>
            </a:r>
            <a:r>
              <a:rPr lang="es-MX" sz="700" b="1" dirty="0">
                <a:effectLst/>
                <a:latin typeface="Calibri"/>
                <a:ea typeface="Calibri"/>
              </a:rPr>
              <a:t>DE ATENCIÓN DE LUNES A VIERNES DE 8:00 A 16:00 HORAS.</a:t>
            </a:r>
            <a:endParaRPr lang="es-MX" sz="800" dirty="0">
              <a:effectLst/>
              <a:latin typeface="Tahoma"/>
              <a:ea typeface="Calibri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858" y="29221"/>
            <a:ext cx="9135901" cy="6858000"/>
          </a:xfrm>
          <a:prstGeom prst="rect">
            <a:avLst/>
          </a:prstGeom>
        </p:spPr>
      </p:pic>
      <p:sp>
        <p:nvSpPr>
          <p:cNvPr id="57" name="Cuadro de texto 2"/>
          <p:cNvSpPr txBox="1">
            <a:spLocks noChangeArrowheads="1"/>
          </p:cNvSpPr>
          <p:nvPr/>
        </p:nvSpPr>
        <p:spPr bwMode="auto">
          <a:xfrm>
            <a:off x="5580112" y="287650"/>
            <a:ext cx="335413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0" name="Cuadro de texto 2"/>
          <p:cNvSpPr txBox="1">
            <a:spLocks noChangeArrowheads="1"/>
          </p:cNvSpPr>
          <p:nvPr/>
        </p:nvSpPr>
        <p:spPr bwMode="auto">
          <a:xfrm>
            <a:off x="4283968" y="6237312"/>
            <a:ext cx="389509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Teléfono: (993) 316-52-01  </a:t>
            </a:r>
            <a:endParaRPr lang="es-MX" sz="11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Horario de Atención Lunes a Viernes de </a:t>
            </a:r>
            <a:r>
              <a:rPr lang="es-MX" sz="1050" b="1" dirty="0">
                <a:effectLst/>
                <a:latin typeface="Calibri"/>
                <a:ea typeface="Calibri"/>
              </a:rPr>
              <a:t>8:00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a </a:t>
            </a:r>
            <a:r>
              <a:rPr lang="es-MX" sz="1050" b="1" dirty="0">
                <a:effectLst/>
                <a:latin typeface="Calibri"/>
                <a:ea typeface="Calibri"/>
              </a:rPr>
              <a:t>16:00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Hrs.</a:t>
            </a:r>
            <a:endParaRPr lang="es-MX" sz="1100" dirty="0">
              <a:effectLst/>
              <a:latin typeface="Tahoma"/>
              <a:ea typeface="Calibri"/>
            </a:endParaRPr>
          </a:p>
        </p:txBody>
      </p:sp>
      <p:graphicFrame>
        <p:nvGraphicFramePr>
          <p:cNvPr id="1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149766"/>
              </p:ext>
            </p:extLst>
          </p:nvPr>
        </p:nvGraphicFramePr>
        <p:xfrm>
          <a:off x="264478" y="1844824"/>
          <a:ext cx="8628002" cy="2648054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{8799B23B-EC83-4686-B30A-512413B5E67A}</a:tableStyleId>
              </a:tblPr>
              <a:tblGrid>
                <a:gridCol w="1077419"/>
                <a:gridCol w="1698146"/>
                <a:gridCol w="2085406"/>
                <a:gridCol w="2542896"/>
                <a:gridCol w="709570"/>
                <a:gridCol w="514565"/>
              </a:tblGrid>
              <a:tr h="29828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NOMBRE DEL </a:t>
                      </a:r>
                      <a:r>
                        <a:rPr lang="es-ES" sz="11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FUNCIONARIO </a:t>
                      </a:r>
                    </a:p>
                    <a:p>
                      <a:pPr algn="ctr" fontAlgn="ctr"/>
                      <a:r>
                        <a:rPr lang="es-ES" sz="11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PÚBLICO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CARGO QUE OCUPA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CORREO INSTITUCIONAL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TELÉFONO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537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OFICINAS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EXT.</a:t>
                      </a:r>
                      <a:endParaRPr lang="es-E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7255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 smtClean="0"/>
                        <a:t> </a:t>
                      </a:r>
                      <a:r>
                        <a:rPr lang="es-ES" sz="1000" u="none" strike="noStrike" dirty="0"/>
                        <a:t> 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DEPARTAMENTO DE ATENCIÓN A LAS MUJERES EN SITUACIÓN DE VIOLENCIA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6484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/>
                        <a:t> 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DEPARTAMENTO DE EQUIDAD Y GÉNERO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5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s-ES" sz="14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Cuadro de texto 2"/>
          <p:cNvSpPr txBox="1">
            <a:spLocks noChangeArrowheads="1"/>
          </p:cNvSpPr>
          <p:nvPr/>
        </p:nvSpPr>
        <p:spPr bwMode="auto">
          <a:xfrm>
            <a:off x="1043608" y="6309320"/>
            <a:ext cx="354749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Prolongación de Zaragoza Calle Cerrada de Tlaxcala No. 105, </a:t>
            </a: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Col. Nueva Villahermosa, Centro, Tabasco.</a:t>
            </a:r>
            <a:endParaRPr lang="es-MX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Cuadro de texto 2"/>
          <p:cNvSpPr txBox="1">
            <a:spLocks noChangeArrowheads="1"/>
          </p:cNvSpPr>
          <p:nvPr/>
        </p:nvSpPr>
        <p:spPr bwMode="auto">
          <a:xfrm>
            <a:off x="3091786" y="790744"/>
            <a:ext cx="29523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DIRECTORIO INSTITUCIONAL</a:t>
            </a: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1er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. </a:t>
            </a:r>
            <a:r>
              <a:rPr lang="es-MX" sz="1400" b="1" dirty="0">
                <a:effectLst/>
                <a:latin typeface="Calibri"/>
                <a:ea typeface="Calibri"/>
                <a:cs typeface="Times New Roman"/>
              </a:rPr>
              <a:t>Trimestre 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2018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257933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635</Words>
  <Application>Microsoft Office PowerPoint</Application>
  <PresentationFormat>Presentación en pantalla (4:3)</PresentationFormat>
  <Paragraphs>157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Tahoma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CGIICSRP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CGIICSRP</dc:creator>
  <cp:lastModifiedBy>blnca</cp:lastModifiedBy>
  <cp:revision>153</cp:revision>
  <cp:lastPrinted>2016-06-29T20:50:17Z</cp:lastPrinted>
  <dcterms:created xsi:type="dcterms:W3CDTF">2016-06-23T22:48:03Z</dcterms:created>
  <dcterms:modified xsi:type="dcterms:W3CDTF">2018-03-21T16:03:02Z</dcterms:modified>
</cp:coreProperties>
</file>