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</p:sldIdLst>
  <p:sldSz cx="9144000" cy="6858000" type="screen4x3"/>
  <p:notesSz cx="6797675" cy="99266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08/09/2017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523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08/09/2017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0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08/09/2017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65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08/09/2017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214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08/09/2017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227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08/09/2017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98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08/09/2017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48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08/09/2017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717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08/09/2017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07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08/09/2017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540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08/09/2017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643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BA427-FB83-4144-91A8-268AEE240865}" type="datetimeFigureOut">
              <a:rPr lang="es-MX" smtClean="0"/>
              <a:pPr/>
              <a:t>08/09/2017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99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401185" y="271145"/>
            <a:ext cx="441515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488649" y="729339"/>
            <a:ext cx="4415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ESTRUCTURA ORGÁNICA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. Trimestre 2016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71600" y="6398844"/>
            <a:ext cx="3547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 smtClean="0">
                <a:latin typeface="Calibri"/>
                <a:ea typeface="Calibri"/>
                <a:cs typeface="Times New Roman"/>
              </a:rPr>
              <a:t>Calle Sindicato de Agricultura Esq. Con Sindicato de Marina, Col .Adolfo López Mateos.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4333641" y="635896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>
                <a:effectLst/>
                <a:latin typeface="Calibri"/>
                <a:ea typeface="Calibri"/>
              </a:rPr>
              <a:t>TELÉFONO: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316-52-01  </a:t>
            </a:r>
            <a:endParaRPr lang="es-MX" sz="8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16:00 HORAS.</a:t>
            </a:r>
            <a:endParaRPr lang="es-MX" sz="800" dirty="0">
              <a:effectLst/>
              <a:latin typeface="Tahoma"/>
              <a:ea typeface="Calibri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7" y="-32530"/>
            <a:ext cx="9135901" cy="6890530"/>
          </a:xfrm>
          <a:prstGeom prst="rect">
            <a:avLst/>
          </a:prstGeom>
        </p:spPr>
      </p:pic>
      <p:sp>
        <p:nvSpPr>
          <p:cNvPr id="57" name="Cuadro de texto 2"/>
          <p:cNvSpPr txBox="1">
            <a:spLocks noChangeArrowheads="1"/>
          </p:cNvSpPr>
          <p:nvPr/>
        </p:nvSpPr>
        <p:spPr bwMode="auto">
          <a:xfrm>
            <a:off x="5624009" y="116713"/>
            <a:ext cx="33541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Cuadro de texto 2"/>
          <p:cNvSpPr txBox="1">
            <a:spLocks noChangeArrowheads="1"/>
          </p:cNvSpPr>
          <p:nvPr/>
        </p:nvSpPr>
        <p:spPr bwMode="auto">
          <a:xfrm>
            <a:off x="4211960" y="6253862"/>
            <a:ext cx="389509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Teléfono: (993) 316-52-01  </a:t>
            </a:r>
            <a:endParaRPr lang="es-MX" sz="11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Horario de Atención Lunes a Viernes de </a:t>
            </a:r>
            <a:r>
              <a:rPr lang="es-MX" sz="1050" b="1" dirty="0">
                <a:effectLst/>
                <a:latin typeface="Calibri"/>
                <a:ea typeface="Calibri"/>
              </a:rPr>
              <a:t>8:00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a </a:t>
            </a:r>
            <a:r>
              <a:rPr lang="es-MX" sz="1050" b="1" dirty="0">
                <a:effectLst/>
                <a:latin typeface="Calibri"/>
                <a:ea typeface="Calibri"/>
              </a:rPr>
              <a:t>16:00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Hrs.</a:t>
            </a:r>
            <a:endParaRPr lang="es-MX" sz="1100" dirty="0">
              <a:effectLst/>
              <a:latin typeface="Tahoma"/>
              <a:ea typeface="Calibri"/>
            </a:endParaRPr>
          </a:p>
        </p:txBody>
      </p:sp>
      <p:sp>
        <p:nvSpPr>
          <p:cNvPr id="17" name="Cuadro de texto 2"/>
          <p:cNvSpPr txBox="1">
            <a:spLocks noChangeArrowheads="1"/>
          </p:cNvSpPr>
          <p:nvPr/>
        </p:nvSpPr>
        <p:spPr bwMode="auto">
          <a:xfrm>
            <a:off x="3344190" y="616745"/>
            <a:ext cx="295232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TRÁMITES</a:t>
            </a:r>
            <a:r>
              <a:rPr lang="es-MX" sz="1400" b="1" dirty="0" smtClean="0">
                <a:latin typeface="Calibri"/>
                <a:ea typeface="Calibri"/>
                <a:cs typeface="Times New Roman"/>
              </a:rPr>
              <a:t>, REQUISITOS Y FORMATOS DEL </a:t>
            </a:r>
            <a:r>
              <a:rPr lang="es-MX" sz="1400" b="1" dirty="0" smtClean="0">
                <a:latin typeface="Calibri"/>
                <a:ea typeface="Calibri"/>
                <a:cs typeface="Times New Roman"/>
              </a:rPr>
              <a:t>ÁREA </a:t>
            </a:r>
            <a:r>
              <a:rPr lang="es-MX" sz="1400" b="1" dirty="0" smtClean="0">
                <a:latin typeface="Calibri"/>
                <a:ea typeface="Calibri"/>
                <a:cs typeface="Times New Roman"/>
              </a:rPr>
              <a:t>JURÍDICA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es-MX" sz="1400" b="1" dirty="0">
                <a:latin typeface="Calibri"/>
                <a:ea typeface="Calibri"/>
                <a:cs typeface="Times New Roman"/>
              </a:rPr>
              <a:t>3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er. 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Trimestre 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2017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Cuadro de texto 2"/>
          <p:cNvSpPr txBox="1">
            <a:spLocks noChangeArrowheads="1"/>
          </p:cNvSpPr>
          <p:nvPr/>
        </p:nvSpPr>
        <p:spPr bwMode="auto">
          <a:xfrm>
            <a:off x="1148733" y="6340768"/>
            <a:ext cx="354749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Col. Nueva Villahermosa, Centro, Tabasco.</a:t>
            </a:r>
            <a:endParaRPr lang="es-MX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71589" y="1283267"/>
            <a:ext cx="7535461" cy="28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967549" y="1252559"/>
            <a:ext cx="7261181" cy="5209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3032125" algn="l"/>
              </a:tabLst>
            </a:pPr>
            <a:r>
              <a:rPr lang="es-E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TRÁMITE </a:t>
            </a:r>
            <a:r>
              <a:rPr lang="es-E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GUARDA Y </a:t>
            </a:r>
            <a:r>
              <a:rPr lang="es-E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CUSTODIA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QUE CONSISTE: Se refiere al cuidado y asistencia de los hijos (as) atribuida a uno de los cónyuges, compartida entre ambos o a una tercera persona.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PROCEDIMIENTO: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1.- Se registran los datos generales de la usuaria.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2.- Se le informa sobre los requisitos que debe proporcionar.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3.- En cuanto lleve los requisitos, se inicia el escrito de demanda.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4.- Se procede a la firma de la demanda por parte de la </a:t>
            </a:r>
            <a:r>
              <a:rPr lang="es-MX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promovente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se presenta ante los Juzgados Civiles y Familiares.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5.- El Juzgado admite o previene la demanda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6.- Si el Juzgado previene la demanda, notifica a la parte actora para que en un término de 5 días hábiles la subsane.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7.- Si el Juzgado ordena la admisión de la demanda, se dicta el “auto de inicio” y éste se notifica a las partes involucradas.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8.- En la notificación de emplazamiento, el demandado cuenta con un término de 9 días hábiles para dar contestación a la demanda.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9.- El Juzgado señala fecha y hora para la audiencia de Junta de padres.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10.- El Juzgado señala fecha y hora de la audiencia previa y de conciliación. (Si no se concilia en esta etapa, el proceso continua)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11.- El Juzgado señala fecha y hora para la audiencia de desahogo de pruebas y alegatos.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12.- Dicta sentencia el juez.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13.- Si alguna de las partes no está de acuerdo con la sentencia emitida, cuenta con un término legal para presentar el recurso de apelación en segunda instancia.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517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401185" y="271145"/>
            <a:ext cx="441515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488649" y="729339"/>
            <a:ext cx="4415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ESTRUCTURA ORGÁNICA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. Trimestre 2016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71600" y="6398844"/>
            <a:ext cx="3547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 smtClean="0">
                <a:latin typeface="Calibri"/>
                <a:ea typeface="Calibri"/>
                <a:cs typeface="Times New Roman"/>
              </a:rPr>
              <a:t>Calle Sindicato de Agricultura Esq. Con Sindicato de Marina, Col .Adolfo López Mateos.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4333641" y="635896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>
                <a:effectLst/>
                <a:latin typeface="Calibri"/>
                <a:ea typeface="Calibri"/>
              </a:rPr>
              <a:t>TELÉFONO: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316-52-01  </a:t>
            </a:r>
            <a:endParaRPr lang="es-MX" sz="8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16:00 HORAS.</a:t>
            </a:r>
            <a:endParaRPr lang="es-MX" sz="800" dirty="0">
              <a:effectLst/>
              <a:latin typeface="Tahoma"/>
              <a:ea typeface="Calibri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7" y="-32530"/>
            <a:ext cx="9135901" cy="6890530"/>
          </a:xfrm>
          <a:prstGeom prst="rect">
            <a:avLst/>
          </a:prstGeom>
        </p:spPr>
      </p:pic>
      <p:sp>
        <p:nvSpPr>
          <p:cNvPr id="57" name="Cuadro de texto 2"/>
          <p:cNvSpPr txBox="1">
            <a:spLocks noChangeArrowheads="1"/>
          </p:cNvSpPr>
          <p:nvPr/>
        </p:nvSpPr>
        <p:spPr bwMode="auto">
          <a:xfrm>
            <a:off x="5624009" y="116713"/>
            <a:ext cx="33541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Cuadro de texto 2"/>
          <p:cNvSpPr txBox="1">
            <a:spLocks noChangeArrowheads="1"/>
          </p:cNvSpPr>
          <p:nvPr/>
        </p:nvSpPr>
        <p:spPr bwMode="auto">
          <a:xfrm>
            <a:off x="4211960" y="6253862"/>
            <a:ext cx="389509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Teléfono: (993) 316-52-01  </a:t>
            </a:r>
            <a:endParaRPr lang="es-MX" sz="11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Horario de Atención Lunes a Viernes de </a:t>
            </a:r>
            <a:r>
              <a:rPr lang="es-MX" sz="1050" b="1" dirty="0">
                <a:effectLst/>
                <a:latin typeface="Calibri"/>
                <a:ea typeface="Calibri"/>
              </a:rPr>
              <a:t>8:00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a </a:t>
            </a:r>
            <a:r>
              <a:rPr lang="es-MX" sz="1050" b="1" dirty="0">
                <a:effectLst/>
                <a:latin typeface="Calibri"/>
                <a:ea typeface="Calibri"/>
              </a:rPr>
              <a:t>16:00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Hrs.</a:t>
            </a:r>
            <a:endParaRPr lang="es-MX" sz="1100" dirty="0">
              <a:effectLst/>
              <a:latin typeface="Tahoma"/>
              <a:ea typeface="Calibri"/>
            </a:endParaRPr>
          </a:p>
        </p:txBody>
      </p:sp>
      <p:sp>
        <p:nvSpPr>
          <p:cNvPr id="17" name="Cuadro de texto 2"/>
          <p:cNvSpPr txBox="1">
            <a:spLocks noChangeArrowheads="1"/>
          </p:cNvSpPr>
          <p:nvPr/>
        </p:nvSpPr>
        <p:spPr bwMode="auto">
          <a:xfrm>
            <a:off x="3344190" y="616745"/>
            <a:ext cx="2952328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smtClean="0">
                <a:latin typeface="Calibri"/>
                <a:ea typeface="Calibri"/>
                <a:cs typeface="Times New Roman"/>
              </a:rPr>
              <a:t>TRÁMITES</a:t>
            </a:r>
            <a:r>
              <a:rPr lang="es-MX" sz="1400" b="1" dirty="0" smtClean="0">
                <a:latin typeface="Calibri"/>
                <a:ea typeface="Calibri"/>
                <a:cs typeface="Times New Roman"/>
              </a:rPr>
              <a:t>, REQUISITOS Y FORMATOS </a:t>
            </a:r>
            <a:r>
              <a:rPr lang="es-MX" sz="1400" b="1" smtClean="0">
                <a:latin typeface="Calibri"/>
                <a:ea typeface="Calibri"/>
                <a:cs typeface="Times New Roman"/>
              </a:rPr>
              <a:t>DEL </a:t>
            </a:r>
            <a:r>
              <a:rPr lang="es-MX" sz="1400" b="1" smtClean="0">
                <a:latin typeface="Calibri"/>
                <a:ea typeface="Calibri"/>
                <a:cs typeface="Times New Roman"/>
              </a:rPr>
              <a:t>ÁREA </a:t>
            </a:r>
            <a:r>
              <a:rPr lang="es-MX" sz="1400" b="1" dirty="0" smtClean="0">
                <a:latin typeface="Calibri"/>
                <a:ea typeface="Calibri"/>
                <a:cs typeface="Times New Roman"/>
              </a:rPr>
              <a:t>JURÍDICA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es-MX" sz="1400" b="1" dirty="0">
                <a:latin typeface="Calibri"/>
                <a:ea typeface="Calibri"/>
                <a:cs typeface="Times New Roman"/>
              </a:rPr>
              <a:t>3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er. 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Trimestre 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2017</a:t>
            </a:r>
          </a:p>
          <a:p>
            <a:pPr algn="ct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Cuadro de texto 2"/>
          <p:cNvSpPr txBox="1">
            <a:spLocks noChangeArrowheads="1"/>
          </p:cNvSpPr>
          <p:nvPr/>
        </p:nvSpPr>
        <p:spPr bwMode="auto">
          <a:xfrm>
            <a:off x="1148733" y="6340768"/>
            <a:ext cx="354749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Col. Nueva Villahermosa, Centro, Tabasco.</a:t>
            </a:r>
            <a:endParaRPr lang="es-MX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71589" y="1283267"/>
            <a:ext cx="7535461" cy="28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33981" y="1672356"/>
            <a:ext cx="6370268" cy="257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REQUISITOS: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Original 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2 copias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Acta de matrimonio y/o constancia de concubinato</a:t>
            </a: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2815590" algn="l"/>
              </a:tabLs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Actas de nacimiento del (los) hijo (as)	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Acta de nacimiento de la </a:t>
            </a:r>
            <a:r>
              <a:rPr lang="es-MX" sz="1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promovente</a:t>
            </a: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MX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Copia de identificación oficial de la </a:t>
            </a:r>
            <a:r>
              <a:rPr lang="es-MX" sz="1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promovente</a:t>
            </a: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MX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 2 testigos y copia de su credencial de elector.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Domicilio particular del demandado (calle, número, colonia, municipio)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Copia certificada de la carpeta de investigación (si existiese)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711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231</Words>
  <Application>Microsoft Office PowerPoint</Application>
  <PresentationFormat>Presentación en pantalla (4:3)</PresentationFormat>
  <Paragraphs>52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Tema de Office</vt:lpstr>
      <vt:lpstr>Presentación de PowerPoint</vt:lpstr>
      <vt:lpstr>Presentación de PowerPoint</vt:lpstr>
    </vt:vector>
  </TitlesOfParts>
  <Company>CGIICSRP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CGIICSRP</dc:creator>
  <cp:lastModifiedBy>blnca</cp:lastModifiedBy>
  <cp:revision>178</cp:revision>
  <cp:lastPrinted>2017-04-10T23:15:15Z</cp:lastPrinted>
  <dcterms:created xsi:type="dcterms:W3CDTF">2016-06-23T22:48:03Z</dcterms:created>
  <dcterms:modified xsi:type="dcterms:W3CDTF">2017-09-08T20:04:02Z</dcterms:modified>
</cp:coreProperties>
</file>