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200900" cy="9721850"/>
  <p:notesSz cx="7010400" cy="9296400"/>
  <p:defaultTextStyle>
    <a:defPPr>
      <a:defRPr lang="es-MX"/>
    </a:defPPr>
    <a:lvl1pPr marL="0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66" d="100"/>
          <a:sy n="166" d="100"/>
        </p:scale>
        <p:origin x="-810" y="-72"/>
      </p:cViewPr>
      <p:guideLst>
        <p:guide orient="horz" pos="306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9A9BD-E34C-42B8-8D2E-D1A15B5A4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012F1B9-97CC-47A0-A992-EE239CA290D4}">
      <dgm:prSet custT="1"/>
      <dgm:spPr>
        <a:solidFill>
          <a:schemeClr val="tx1"/>
        </a:solidFill>
        <a:ln w="9525"/>
      </dgm:spPr>
      <dgm:t>
        <a:bodyPr/>
        <a:lstStyle/>
        <a:p>
          <a:pPr algn="ctr" rtl="0"/>
          <a:r>
            <a:rPr lang="es-MX" sz="1000" dirty="0" smtClean="0">
              <a:latin typeface="Arial Rounded MT Bold" pitchFamily="34" charset="0"/>
            </a:rPr>
            <a:t>“PROGRAMA DE REGULARIZACIÓN DE PREDIOS MENORES A 105 M² CON CONSTRUCCIÓN”</a:t>
          </a:r>
          <a:endParaRPr lang="es-MX" sz="1000" dirty="0">
            <a:latin typeface="Arial Rounded MT Bold" pitchFamily="34" charset="0"/>
          </a:endParaRPr>
        </a:p>
      </dgm:t>
    </dgm:pt>
    <dgm:pt modelId="{02A7E142-7952-4244-A5A0-E16DC5B093C7}" type="sibTrans" cxnId="{60B07D82-0C40-4918-B603-58B537F7D6E7}">
      <dgm:prSet/>
      <dgm:spPr/>
      <dgm:t>
        <a:bodyPr/>
        <a:lstStyle/>
        <a:p>
          <a:endParaRPr lang="es-MX">
            <a:latin typeface="Arial Rounded MT Bold" pitchFamily="34" charset="0"/>
          </a:endParaRPr>
        </a:p>
      </dgm:t>
    </dgm:pt>
    <dgm:pt modelId="{015F552B-F21F-4486-B20B-5A5C67C0D8B3}" type="parTrans" cxnId="{60B07D82-0C40-4918-B603-58B537F7D6E7}">
      <dgm:prSet/>
      <dgm:spPr/>
      <dgm:t>
        <a:bodyPr/>
        <a:lstStyle/>
        <a:p>
          <a:endParaRPr lang="es-MX">
            <a:latin typeface="Arial Rounded MT Bold" pitchFamily="34" charset="0"/>
          </a:endParaRPr>
        </a:p>
      </dgm:t>
    </dgm:pt>
    <dgm:pt modelId="{7F5D5D5B-6A94-454E-A05F-CD00D8D29203}" type="pres">
      <dgm:prSet presAssocID="{17E9A9BD-E34C-42B8-8D2E-D1A15B5A4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03E56A7-4315-4542-AA7D-ABE863FE810A}" type="pres">
      <dgm:prSet presAssocID="{E012F1B9-97CC-47A0-A992-EE239CA290D4}" presName="parentText" presStyleLbl="node1" presStyleIdx="0" presStyleCnt="1" custScaleY="159026" custLinFactNeighborY="1406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0B07D82-0C40-4918-B603-58B537F7D6E7}" srcId="{17E9A9BD-E34C-42B8-8D2E-D1A15B5A4D37}" destId="{E012F1B9-97CC-47A0-A992-EE239CA290D4}" srcOrd="0" destOrd="0" parTransId="{015F552B-F21F-4486-B20B-5A5C67C0D8B3}" sibTransId="{02A7E142-7952-4244-A5A0-E16DC5B093C7}"/>
    <dgm:cxn modelId="{9A205572-2990-4E86-955F-96E5B4174E23}" type="presOf" srcId="{E012F1B9-97CC-47A0-A992-EE239CA290D4}" destId="{503E56A7-4315-4542-AA7D-ABE863FE810A}" srcOrd="0" destOrd="0" presId="urn:microsoft.com/office/officeart/2005/8/layout/vList2"/>
    <dgm:cxn modelId="{AE2733DC-79A2-413D-B439-BD55D3AADAAA}" type="presOf" srcId="{17E9A9BD-E34C-42B8-8D2E-D1A15B5A4D37}" destId="{7F5D5D5B-6A94-454E-A05F-CD00D8D29203}" srcOrd="0" destOrd="0" presId="urn:microsoft.com/office/officeart/2005/8/layout/vList2"/>
    <dgm:cxn modelId="{A8424F19-B914-47E3-9422-C4576250A2E7}" type="presParOf" srcId="{7F5D5D5B-6A94-454E-A05F-CD00D8D29203}" destId="{503E56A7-4315-4542-AA7D-ABE863FE81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E56A7-4315-4542-AA7D-ABE863FE810A}">
      <dsp:nvSpPr>
        <dsp:cNvPr id="0" name=""/>
        <dsp:cNvSpPr/>
      </dsp:nvSpPr>
      <dsp:spPr>
        <a:xfrm>
          <a:off x="0" y="76737"/>
          <a:ext cx="6072161" cy="250936"/>
        </a:xfrm>
        <a:prstGeom prst="roundRect">
          <a:avLst/>
        </a:prstGeom>
        <a:solidFill>
          <a:schemeClr val="tx1"/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Arial Rounded MT Bold" pitchFamily="34" charset="0"/>
            </a:rPr>
            <a:t>“PROGRAMA DE REGULARIZACIÓN DE PREDIOS MENORES A 105 M² CON CONSTRUCCIÓN”</a:t>
          </a:r>
          <a:endParaRPr lang="es-MX" sz="1000" kern="1200" dirty="0">
            <a:latin typeface="Arial Rounded MT Bold" pitchFamily="34" charset="0"/>
          </a:endParaRPr>
        </a:p>
      </dsp:txBody>
      <dsp:txXfrm>
        <a:off x="12250" y="88987"/>
        <a:ext cx="6047661" cy="226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068" y="3020077"/>
            <a:ext cx="6120765" cy="20838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80135" y="5509048"/>
            <a:ext cx="504063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536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511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915489" y="519850"/>
            <a:ext cx="1215152" cy="110586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0034" y="519850"/>
            <a:ext cx="3525441" cy="1105860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007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243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8822" y="6247189"/>
            <a:ext cx="612076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68822" y="4120536"/>
            <a:ext cx="612076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9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654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0034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60346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889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6" y="2176164"/>
            <a:ext cx="318164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0046" y="3083086"/>
            <a:ext cx="318164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657958" y="2176164"/>
            <a:ext cx="318289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657958" y="3083086"/>
            <a:ext cx="318289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4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239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846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5" y="387074"/>
            <a:ext cx="2369047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5352" y="387075"/>
            <a:ext cx="4025504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0045" y="2034388"/>
            <a:ext cx="2369047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816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11427" y="6805296"/>
            <a:ext cx="4320540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11427" y="868665"/>
            <a:ext cx="4320540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11427" y="7608700"/>
            <a:ext cx="4320540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21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  <a:prstGeom prst="rect">
            <a:avLst/>
          </a:prstGeom>
        </p:spPr>
        <p:txBody>
          <a:bodyPr vert="horz" lIns="96698" tIns="48349" rIns="96698" bIns="4834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5" y="2268433"/>
            <a:ext cx="6480810" cy="6415971"/>
          </a:xfrm>
          <a:prstGeom prst="rect">
            <a:avLst/>
          </a:prstGeom>
        </p:spPr>
        <p:txBody>
          <a:bodyPr vert="horz" lIns="96698" tIns="48349" rIns="96698" bIns="483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600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60308" y="9010716"/>
            <a:ext cx="2280285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1606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459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97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17" indent="-362617" algn="l" defTabSz="96697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defTabSz="966978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723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12" indent="-241745" algn="l" defTabSz="96697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701" indent="-241745" algn="l" defTabSz="96697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190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679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168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657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22464" y="114298"/>
            <a:ext cx="7002828" cy="9416696"/>
          </a:xfrm>
          <a:prstGeom prst="roundRect">
            <a:avLst>
              <a:gd name="adj" fmla="val 6130"/>
            </a:avLst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spcCol="0" rtlCol="0" anchor="ctr"/>
          <a:lstStyle/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664346" y="170740"/>
            <a:ext cx="5065763" cy="297697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300" dirty="0">
                <a:latin typeface="Arial Rounded MT Bold" pitchFamily="34" charset="0"/>
              </a:rPr>
              <a:t>H. AYUNTAMIENTO CONSTITUCIONAL DE CENTRO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584226" y="432930"/>
            <a:ext cx="5469058" cy="25153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dirty="0" smtClean="0">
                <a:latin typeface="Arial Rounded MT Bold" pitchFamily="34" charset="0"/>
              </a:rPr>
              <a:t>DIRECCIÓN DE OBRAS, ORDENAMIENTO TERRITORIAL Y SERVICIOS MUNICIPALES</a:t>
            </a:r>
            <a:endParaRPr lang="es-MX" sz="1000" dirty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351085" y="648954"/>
            <a:ext cx="3702199" cy="25153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dirty="0" smtClean="0">
                <a:latin typeface="Arial Rounded MT Bold" pitchFamily="34" charset="0"/>
              </a:rPr>
              <a:t>SUBDIRECCIÓN DE REGULACIÓN Y GESTION URBANA</a:t>
            </a:r>
            <a:endParaRPr lang="es-MX" sz="1000" dirty="0">
              <a:latin typeface="Arial Rounded MT Bold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58002115"/>
              </p:ext>
            </p:extLst>
          </p:nvPr>
        </p:nvGraphicFramePr>
        <p:xfrm>
          <a:off x="552625" y="967764"/>
          <a:ext cx="6072161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44066" y="1471820"/>
            <a:ext cx="6909218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VILLAHERMOSA,   TABASCO A _____ DE ____________DEL 201_____                                                                                          FOLIO: _______________ 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19624" y="1836589"/>
            <a:ext cx="6909218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SOLICITANTE</a:t>
            </a:r>
            <a:r>
              <a:rPr lang="es-MX" sz="800" dirty="0" smtClean="0">
                <a:latin typeface="Arial Rounded MT Bold" pitchFamily="34" charset="0"/>
              </a:rPr>
              <a:t>                         PERSONA FÍSICA                                   JURÍDICO – COLECTIVAS                                          OTROS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16074" y="1836589"/>
            <a:ext cx="6768752" cy="79208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26 Elipse"/>
          <p:cNvSpPr/>
          <p:nvPr/>
        </p:nvSpPr>
        <p:spPr>
          <a:xfrm>
            <a:off x="1716749" y="1914859"/>
            <a:ext cx="144016" cy="110377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27 Elipse"/>
          <p:cNvSpPr/>
          <p:nvPr/>
        </p:nvSpPr>
        <p:spPr>
          <a:xfrm>
            <a:off x="3454659" y="1916144"/>
            <a:ext cx="144016" cy="110377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28 Elipse"/>
          <p:cNvSpPr/>
          <p:nvPr/>
        </p:nvSpPr>
        <p:spPr>
          <a:xfrm>
            <a:off x="5794919" y="1916144"/>
            <a:ext cx="144016" cy="110377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16074" y="2047884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NOMBRE O RAZÓN SOCIAL:  ___________________________________________________________         FIRMA: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219624" y="2240229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DOMICILIO:  ___________________________________________________________________________          R.F.C.: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16074" y="2407924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COLONIA O FRACCIONAMIENTO:  ____________________________________MUNICIPIO:  ____________________TEL.: 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216074" y="2700685"/>
            <a:ext cx="6768752" cy="864096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19624" y="2700685"/>
            <a:ext cx="6909218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DATOS DEL PREDIO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216074" y="2911980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PROPIETARIO:  ________________________________________________________________________        FIRMA: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219624" y="3104325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CALLE:  ______________________________________________________________________     NUMERO OFICIAL: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14298" y="3311563"/>
            <a:ext cx="6914543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COL. O FRACC.: ___________________________________ CTA. PREDIAL: _________ RUSTICO: _______ URBANO: _______  C. P.: ___________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217849" y="3636789"/>
            <a:ext cx="6765202" cy="81625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2" name="41 CuadroTexto"/>
          <p:cNvSpPr txBox="1"/>
          <p:nvPr/>
        </p:nvSpPr>
        <p:spPr>
          <a:xfrm>
            <a:off x="221399" y="3636789"/>
            <a:ext cx="2154915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DATOS DE LA ESCRITURA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217849" y="3848084"/>
            <a:ext cx="6838985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NUMERO DE INSCRIPCIÓN:  ______________________________                           NUMERO DE VOLUMEN:  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21399" y="4040430"/>
            <a:ext cx="6903893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NUMERO DE PREDIO O PARTIDA: ________________________                            FECHA DE INSCRIPCIÓN:  _____________________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221398" y="4232287"/>
            <a:ext cx="6831885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NUMERO DE FOLIO O FOLIO REAL: ___________________________________________________________________________________ 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32" name="131 CuadroTexto"/>
          <p:cNvSpPr txBox="1"/>
          <p:nvPr/>
        </p:nvSpPr>
        <p:spPr>
          <a:xfrm>
            <a:off x="216073" y="8039937"/>
            <a:ext cx="975535" cy="205364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700" b="1" dirty="0" smtClean="0">
                <a:latin typeface="Arial Rounded MT Bold" pitchFamily="34" charset="0"/>
              </a:rPr>
              <a:t>REQUISITOS:</a:t>
            </a:r>
            <a:endParaRPr lang="es-MX" sz="700" b="1" dirty="0">
              <a:latin typeface="Arial Rounded MT Bold" pitchFamily="34" charset="0"/>
            </a:endParaRPr>
          </a:p>
        </p:txBody>
      </p:sp>
      <p:sp>
        <p:nvSpPr>
          <p:cNvPr id="133" name="132 CuadroTexto"/>
          <p:cNvSpPr txBox="1"/>
          <p:nvPr/>
        </p:nvSpPr>
        <p:spPr>
          <a:xfrm>
            <a:off x="288082" y="8101285"/>
            <a:ext cx="3386151" cy="129797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endParaRPr lang="es-MX" sz="600" dirty="0" smtClean="0">
              <a:latin typeface="Arial Rounded MT Bold" pitchFamily="34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SUPERFICIE DEL PREDIO ENTRE 30.00 M² Y 104.99 M²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FRENTE MÍNIMO DE 4.00 ML.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ACCESO O SERVIDUMBRE DE PASO CON ANCHO MÍNIMO DE 0.90 M.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FACTIBILIDAD DE USO DE SUELO.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LA ESCRITURA DE LA PROPIEDAD.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LA BOLETA PREDIAL AL CORRIENTE DE PAGO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LA LIBERTAD DE GRAVAMEN ACTUALIZADA.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FOTOSTÁTICA DEL ACTA DE NACIMIENTO DE AMBAS PARTES.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LA CREDENCIAL DE ELECTOR.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ORIGINAL Y COPIA DEL PLANO CON CONSTRUCCIÓN DEL PREDIO (VENDEDOR O DONANTE Y COMPRADOR O DONATARIO.</a:t>
            </a:r>
          </a:p>
          <a:p>
            <a:pPr marL="171450" indent="-171450">
              <a:buFont typeface="Wingdings" pitchFamily="2" charset="2"/>
              <a:buChar char="v"/>
            </a:pPr>
            <a:endParaRPr lang="es-MX" sz="600" dirty="0" smtClean="0">
              <a:latin typeface="Arial Rounded MT Bold" pitchFamily="34" charset="0"/>
            </a:endParaRPr>
          </a:p>
        </p:txBody>
      </p:sp>
      <p:sp>
        <p:nvSpPr>
          <p:cNvPr id="110" name="109 Rectángulo redondeado"/>
          <p:cNvSpPr/>
          <p:nvPr/>
        </p:nvSpPr>
        <p:spPr>
          <a:xfrm>
            <a:off x="221399" y="4500885"/>
            <a:ext cx="3811099" cy="81625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4" name="113 CuadroTexto"/>
          <p:cNvSpPr txBox="1"/>
          <p:nvPr/>
        </p:nvSpPr>
        <p:spPr>
          <a:xfrm>
            <a:off x="224949" y="4500885"/>
            <a:ext cx="2154915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SERVICIOS EXISTENTES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15" name="114 CuadroTexto"/>
          <p:cNvSpPr txBox="1"/>
          <p:nvPr/>
        </p:nvSpPr>
        <p:spPr>
          <a:xfrm>
            <a:off x="581440" y="4712180"/>
            <a:ext cx="1362826" cy="59008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AGUA</a:t>
            </a:r>
          </a:p>
          <a:p>
            <a:r>
              <a:rPr lang="es-MX" sz="800" dirty="0" smtClean="0">
                <a:latin typeface="Arial Rounded MT Bold" pitchFamily="34" charset="0"/>
              </a:rPr>
              <a:t>LUZ</a:t>
            </a:r>
          </a:p>
          <a:p>
            <a:r>
              <a:rPr lang="es-MX" sz="800" dirty="0" smtClean="0">
                <a:latin typeface="Arial Rounded MT Bold" pitchFamily="34" charset="0"/>
              </a:rPr>
              <a:t>TELÉFONO</a:t>
            </a:r>
          </a:p>
          <a:p>
            <a:r>
              <a:rPr lang="es-MX" sz="800" dirty="0" smtClean="0">
                <a:latin typeface="Arial Rounded MT Bold" pitchFamily="34" charset="0"/>
              </a:rPr>
              <a:t>GUARNICIONES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29" name="128 CuadroTexto"/>
          <p:cNvSpPr txBox="1"/>
          <p:nvPr/>
        </p:nvSpPr>
        <p:spPr>
          <a:xfrm>
            <a:off x="1733568" y="4716909"/>
            <a:ext cx="1362826" cy="59008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BANQUETAS</a:t>
            </a:r>
          </a:p>
          <a:p>
            <a:r>
              <a:rPr lang="es-MX" sz="800" dirty="0" smtClean="0">
                <a:latin typeface="Arial Rounded MT Bold" pitchFamily="34" charset="0"/>
              </a:rPr>
              <a:t>PAVIMENTO</a:t>
            </a:r>
          </a:p>
          <a:p>
            <a:r>
              <a:rPr lang="es-MX" sz="800" dirty="0" smtClean="0">
                <a:latin typeface="Arial Rounded MT Bold" pitchFamily="34" charset="0"/>
              </a:rPr>
              <a:t>DRENAJE</a:t>
            </a:r>
          </a:p>
          <a:p>
            <a:r>
              <a:rPr lang="es-MX" sz="800" dirty="0" smtClean="0">
                <a:latin typeface="Arial Rounded MT Bold" pitchFamily="34" charset="0"/>
              </a:rPr>
              <a:t>ALUMBRADO</a:t>
            </a:r>
          </a:p>
        </p:txBody>
      </p:sp>
      <p:sp>
        <p:nvSpPr>
          <p:cNvPr id="131" name="130 CuadroTexto"/>
          <p:cNvSpPr txBox="1"/>
          <p:nvPr/>
        </p:nvSpPr>
        <p:spPr>
          <a:xfrm>
            <a:off x="2669672" y="4716909"/>
            <a:ext cx="1362826" cy="343864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CABLE</a:t>
            </a:r>
          </a:p>
          <a:p>
            <a:r>
              <a:rPr lang="es-MX" sz="800" dirty="0" smtClean="0">
                <a:latin typeface="Arial Rounded MT Bold" pitchFamily="34" charset="0"/>
              </a:rPr>
              <a:t>OTRO:________________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3279" y="4767803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3" name="142 Rectángulo"/>
          <p:cNvSpPr/>
          <p:nvPr/>
        </p:nvSpPr>
        <p:spPr>
          <a:xfrm>
            <a:off x="483279" y="4888841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4" name="143 Rectángulo"/>
          <p:cNvSpPr/>
          <p:nvPr/>
        </p:nvSpPr>
        <p:spPr>
          <a:xfrm>
            <a:off x="483279" y="5148957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5" name="144 Rectángulo"/>
          <p:cNvSpPr/>
          <p:nvPr/>
        </p:nvSpPr>
        <p:spPr>
          <a:xfrm>
            <a:off x="483279" y="5014212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6" name="145 Rectángulo"/>
          <p:cNvSpPr/>
          <p:nvPr/>
        </p:nvSpPr>
        <p:spPr>
          <a:xfrm>
            <a:off x="1635407" y="4788917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7" name="146 Rectángulo"/>
          <p:cNvSpPr/>
          <p:nvPr/>
        </p:nvSpPr>
        <p:spPr>
          <a:xfrm>
            <a:off x="1635407" y="4909955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8" name="147 Rectángulo"/>
          <p:cNvSpPr/>
          <p:nvPr/>
        </p:nvSpPr>
        <p:spPr>
          <a:xfrm>
            <a:off x="1635407" y="5170071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9" name="148 Rectángulo"/>
          <p:cNvSpPr/>
          <p:nvPr/>
        </p:nvSpPr>
        <p:spPr>
          <a:xfrm>
            <a:off x="1635407" y="5035326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149 Rectángulo"/>
          <p:cNvSpPr/>
          <p:nvPr/>
        </p:nvSpPr>
        <p:spPr>
          <a:xfrm>
            <a:off x="2576837" y="4788917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1" name="150 Rectángulo"/>
          <p:cNvSpPr/>
          <p:nvPr/>
        </p:nvSpPr>
        <p:spPr>
          <a:xfrm>
            <a:off x="2576837" y="4909955"/>
            <a:ext cx="164843" cy="93122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3" name="152 CuadroTexto"/>
          <p:cNvSpPr txBox="1"/>
          <p:nvPr/>
        </p:nvSpPr>
        <p:spPr>
          <a:xfrm>
            <a:off x="4108056" y="4500885"/>
            <a:ext cx="2154915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CARACTERÍSTICAS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54" name="153 CuadroTexto"/>
          <p:cNvSpPr txBox="1"/>
          <p:nvPr/>
        </p:nvSpPr>
        <p:spPr>
          <a:xfrm>
            <a:off x="4104506" y="4716909"/>
            <a:ext cx="2942479" cy="466974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SUPERFICIE DEL TERRENO: ____________________ M²</a:t>
            </a:r>
          </a:p>
          <a:p>
            <a:r>
              <a:rPr lang="es-MX" sz="800" dirty="0" smtClean="0">
                <a:latin typeface="Arial Rounded MT Bold" pitchFamily="34" charset="0"/>
              </a:rPr>
              <a:t>SUPERFICIE CONSTRUIDA: _____________________M²</a:t>
            </a:r>
          </a:p>
          <a:p>
            <a:r>
              <a:rPr lang="es-MX" sz="800" dirty="0" smtClean="0">
                <a:latin typeface="Arial Rounded MT Bold" pitchFamily="34" charset="0"/>
              </a:rPr>
              <a:t>NUMERO DE VIVIENDAS: ________________________</a:t>
            </a:r>
          </a:p>
        </p:txBody>
      </p:sp>
      <p:sp>
        <p:nvSpPr>
          <p:cNvPr id="167" name="166 Rectángulo redondeado"/>
          <p:cNvSpPr/>
          <p:nvPr/>
        </p:nvSpPr>
        <p:spPr>
          <a:xfrm>
            <a:off x="216074" y="5371865"/>
            <a:ext cx="6765202" cy="265741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1728242" y="5371866"/>
            <a:ext cx="3586436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CARACTERÍSTICAS DEL PREDIO A SUBDIVIDIR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69" name="168 CuadroTexto"/>
          <p:cNvSpPr txBox="1"/>
          <p:nvPr/>
        </p:nvSpPr>
        <p:spPr>
          <a:xfrm>
            <a:off x="2098131" y="5581005"/>
            <a:ext cx="2942479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SUPERFICIE TOTAL DEL PREDIO: _____________ M²</a:t>
            </a:r>
          </a:p>
        </p:txBody>
      </p:sp>
      <p:sp>
        <p:nvSpPr>
          <p:cNvPr id="170" name="169 CuadroTexto"/>
          <p:cNvSpPr txBox="1"/>
          <p:nvPr/>
        </p:nvSpPr>
        <p:spPr>
          <a:xfrm>
            <a:off x="2590563" y="5792300"/>
            <a:ext cx="1729967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b="1" dirty="0" smtClean="0">
                <a:latin typeface="Arial Rounded MT Bold" pitchFamily="34" charset="0"/>
              </a:rPr>
              <a:t>MEDIDAS Y COLINDANCIAS</a:t>
            </a:r>
          </a:p>
        </p:txBody>
      </p:sp>
      <p:sp>
        <p:nvSpPr>
          <p:cNvPr id="171" name="170 CuadroTexto"/>
          <p:cNvSpPr txBox="1"/>
          <p:nvPr/>
        </p:nvSpPr>
        <p:spPr>
          <a:xfrm>
            <a:off x="703840" y="60083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           ORIENTACIÓN                                     LONGITUD                                                            COLINDANTE</a:t>
            </a:r>
          </a:p>
        </p:txBody>
      </p:sp>
      <p:sp>
        <p:nvSpPr>
          <p:cNvPr id="172" name="171 CuadroTexto"/>
          <p:cNvSpPr txBox="1"/>
          <p:nvPr/>
        </p:nvSpPr>
        <p:spPr>
          <a:xfrm>
            <a:off x="720130" y="61607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173" name="172 CuadroTexto"/>
          <p:cNvSpPr txBox="1"/>
          <p:nvPr/>
        </p:nvSpPr>
        <p:spPr>
          <a:xfrm>
            <a:off x="720130" y="63131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174" name="173 CuadroTexto"/>
          <p:cNvSpPr txBox="1"/>
          <p:nvPr/>
        </p:nvSpPr>
        <p:spPr>
          <a:xfrm>
            <a:off x="720130" y="64655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175" name="174 CuadroTexto"/>
          <p:cNvSpPr txBox="1"/>
          <p:nvPr/>
        </p:nvSpPr>
        <p:spPr>
          <a:xfrm>
            <a:off x="720130" y="66179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176" name="175 CuadroTexto"/>
          <p:cNvSpPr txBox="1"/>
          <p:nvPr/>
        </p:nvSpPr>
        <p:spPr>
          <a:xfrm>
            <a:off x="720130" y="67703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177" name="176 CuadroTexto"/>
          <p:cNvSpPr txBox="1"/>
          <p:nvPr/>
        </p:nvSpPr>
        <p:spPr>
          <a:xfrm>
            <a:off x="720130" y="69227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178" name="177 CuadroTexto"/>
          <p:cNvSpPr txBox="1"/>
          <p:nvPr/>
        </p:nvSpPr>
        <p:spPr>
          <a:xfrm>
            <a:off x="720130" y="70751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179" name="178 CuadroTexto"/>
          <p:cNvSpPr txBox="1"/>
          <p:nvPr/>
        </p:nvSpPr>
        <p:spPr>
          <a:xfrm>
            <a:off x="720130" y="72275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180" name="179 CuadroTexto"/>
          <p:cNvSpPr txBox="1"/>
          <p:nvPr/>
        </p:nvSpPr>
        <p:spPr>
          <a:xfrm>
            <a:off x="720130" y="73799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62" name="61 Rectángulo redondeado"/>
          <p:cNvSpPr/>
          <p:nvPr/>
        </p:nvSpPr>
        <p:spPr>
          <a:xfrm>
            <a:off x="4109831" y="4500885"/>
            <a:ext cx="2871445" cy="81625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7" name="76 CuadroTexto"/>
          <p:cNvSpPr txBox="1"/>
          <p:nvPr/>
        </p:nvSpPr>
        <p:spPr>
          <a:xfrm>
            <a:off x="720130" y="75323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720130" y="7684724"/>
            <a:ext cx="5632914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3672458" y="8101285"/>
            <a:ext cx="3310593" cy="129797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endParaRPr lang="es-MX" sz="600" dirty="0" smtClean="0">
              <a:latin typeface="Arial Rounded MT Bold" pitchFamily="34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LA MANIFESTACIÓN ÚNICA CATASTRAL.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DEL RECIBO DE AGUA AL CORRIENTE DE PAGO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LA CONSTANCIA DE ALINEAMIENTO Y CONSTANCIA DE NUMERO OFICIAL.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PAGO DE IMPUESTOS Y DERECHOS CORRESPONDIENTES (SUBDIVISIÓN, TRASLADO DE DOMINIO, VALOR CATASTRAL, EL </a:t>
            </a:r>
            <a:r>
              <a:rPr lang="es-MX" sz="600" dirty="0" err="1" smtClean="0">
                <a:latin typeface="Arial Rounded MT Bold" pitchFamily="34" charset="0"/>
              </a:rPr>
              <a:t>I.S.R</a:t>
            </a:r>
            <a:r>
              <a:rPr lang="es-MX" sz="600" dirty="0" smtClean="0">
                <a:latin typeface="Arial Rounded MT Bold" pitchFamily="34" charset="0"/>
              </a:rPr>
              <a:t>. EN CASO DE COMPRA VENTA Y CUBRIR LOS HONORARIOS DEL NOTARIO PUBLICO.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ANEXAR FOTOGRAFÍA DE LA CONSTRUCCIÓN.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CD  REGRABABLE </a:t>
            </a:r>
            <a:r>
              <a:rPr lang="es-MX" sz="600" dirty="0" err="1" smtClean="0">
                <a:latin typeface="Arial Rounded MT Bold" panose="020F0704030504030204" pitchFamily="34" charset="0"/>
              </a:rPr>
              <a:t>Ó</a:t>
            </a:r>
            <a:r>
              <a:rPr lang="es-MX" sz="600" dirty="0" smtClean="0">
                <a:latin typeface="Arial Rounded MT Bold" panose="020F0704030504030204" pitchFamily="34" charset="0"/>
              </a:rPr>
              <a:t> USB DE LOS PLANOS EN FORMATO AUTOCAD (DWG) REFERENCIADOS CON COORDENADAS UTM.</a:t>
            </a:r>
          </a:p>
          <a:p>
            <a:pPr marL="171450" indent="-171450">
              <a:buFont typeface="Wingdings" pitchFamily="2" charset="2"/>
              <a:buChar char="v"/>
            </a:pPr>
            <a:endParaRPr lang="es-MX" sz="600" dirty="0" smtClean="0">
              <a:latin typeface="Arial Rounded MT Bold" panose="020F0704030504030204" pitchFamily="34" charset="0"/>
            </a:endParaRPr>
          </a:p>
          <a:p>
            <a:pPr marL="171450" indent="-171450">
              <a:buFont typeface="Wingdings" pitchFamily="2" charset="2"/>
              <a:buChar char="v"/>
            </a:pPr>
            <a:endParaRPr lang="es-MX" sz="600" dirty="0" smtClean="0">
              <a:latin typeface="Arial Rounded MT Bold" panose="020F0704030504030204" pitchFamily="34" charset="0"/>
            </a:endParaRPr>
          </a:p>
        </p:txBody>
      </p:sp>
      <p:pic>
        <p:nvPicPr>
          <p:cNvPr id="1027" name="Picture 3" descr="C:\Users\Azucena\Pictures\LOGOS\logo oficial municipio centro.MINI.JU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00" y="183095"/>
            <a:ext cx="654284" cy="7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5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22464" y="114298"/>
            <a:ext cx="7002828" cy="9416696"/>
          </a:xfrm>
          <a:prstGeom prst="roundRect">
            <a:avLst>
              <a:gd name="adj" fmla="val 6130"/>
            </a:avLst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spcCol="0" rtlCol="0" anchor="ctr"/>
          <a:lstStyle/>
          <a:p>
            <a:pPr algn="ctr"/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231248" y="180405"/>
            <a:ext cx="6609562" cy="18002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34798" y="180405"/>
            <a:ext cx="3725692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FRACCIÓN 1.- </a:t>
            </a:r>
            <a:r>
              <a:rPr lang="es-MX" sz="1100" dirty="0" smtClean="0">
                <a:latin typeface="Arial Rounded MT Bold" pitchFamily="34" charset="0"/>
              </a:rPr>
              <a:t>SUPERFICIE: _____________ M²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55502" y="612453"/>
            <a:ext cx="644129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           ORIENTACIÓN                                     LONGITUD                                                            COLINDANTE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271792" y="764853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216074" y="391700"/>
            <a:ext cx="1944216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MEDIDAS Y COLINDANCIAS: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288082" y="917253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288082" y="1069653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288082" y="1222053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88082" y="1374453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288082" y="1526853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288082" y="1679253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38" name="37 Rectángulo redondeado"/>
          <p:cNvSpPr/>
          <p:nvPr/>
        </p:nvSpPr>
        <p:spPr>
          <a:xfrm>
            <a:off x="231248" y="2052613"/>
            <a:ext cx="6609562" cy="18002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34798" y="2052613"/>
            <a:ext cx="3725692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FRACCIÓN 2.- </a:t>
            </a:r>
            <a:r>
              <a:rPr lang="es-MX" sz="1100" dirty="0" smtClean="0">
                <a:latin typeface="Arial Rounded MT Bold" pitchFamily="34" charset="0"/>
              </a:rPr>
              <a:t>SUPERFICIE: _____________ M²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55502" y="2484661"/>
            <a:ext cx="644129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           ORIENTACIÓN                                     LONGITUD                                                            COLINDANTE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271792" y="2637061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216074" y="2263908"/>
            <a:ext cx="1944216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MEDIDAS Y COLINDANCIAS: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288082" y="2789461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288082" y="2941861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288082" y="3094261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288082" y="3246661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288082" y="3399061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288082" y="3551461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49" name="48 Rectángulo redondeado"/>
          <p:cNvSpPr/>
          <p:nvPr/>
        </p:nvSpPr>
        <p:spPr>
          <a:xfrm>
            <a:off x="231248" y="3924821"/>
            <a:ext cx="6609562" cy="18002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34798" y="3924821"/>
            <a:ext cx="3725692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FRACCIÓN 3.- </a:t>
            </a:r>
            <a:r>
              <a:rPr lang="es-MX" sz="1100" dirty="0" smtClean="0">
                <a:latin typeface="Arial Rounded MT Bold" pitchFamily="34" charset="0"/>
              </a:rPr>
              <a:t>SUPERFICIE: _____________ M²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255502" y="4356869"/>
            <a:ext cx="644129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           ORIENTACIÓN                                     LONGITUD                                                            COLINDANTE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271792" y="4509269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216074" y="4136116"/>
            <a:ext cx="1944216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MEDIDAS Y COLINDANCIAS: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288082" y="4661669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288082" y="4814069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288082" y="4966469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288082" y="5118869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288082" y="5271269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288082" y="5423669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60" name="59 Rectángulo redondeado"/>
          <p:cNvSpPr/>
          <p:nvPr/>
        </p:nvSpPr>
        <p:spPr>
          <a:xfrm>
            <a:off x="231248" y="5797029"/>
            <a:ext cx="6609562" cy="18002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1" name="60 CuadroTexto"/>
          <p:cNvSpPr txBox="1"/>
          <p:nvPr/>
        </p:nvSpPr>
        <p:spPr>
          <a:xfrm>
            <a:off x="234798" y="5797029"/>
            <a:ext cx="3725692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FRACCIÓN 4.- </a:t>
            </a:r>
            <a:r>
              <a:rPr lang="es-MX" sz="1100" dirty="0" smtClean="0">
                <a:latin typeface="Arial Rounded MT Bold" pitchFamily="34" charset="0"/>
              </a:rPr>
              <a:t>SUPERFICIE: _____________ M²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55502" y="6229077"/>
            <a:ext cx="644129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           ORIENTACIÓN                                     LONGITUD                                                            COLINDANTE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271792" y="6381477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64" name="63 CuadroTexto"/>
          <p:cNvSpPr txBox="1"/>
          <p:nvPr/>
        </p:nvSpPr>
        <p:spPr>
          <a:xfrm>
            <a:off x="216074" y="6008324"/>
            <a:ext cx="1944216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MEDIDAS Y COLINDANCIAS: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288082" y="6533877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66" name="65 CuadroTexto"/>
          <p:cNvSpPr txBox="1"/>
          <p:nvPr/>
        </p:nvSpPr>
        <p:spPr>
          <a:xfrm>
            <a:off x="288082" y="6686277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67" name="66 CuadroTexto"/>
          <p:cNvSpPr txBox="1"/>
          <p:nvPr/>
        </p:nvSpPr>
        <p:spPr>
          <a:xfrm>
            <a:off x="288082" y="6838677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288082" y="6991077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288082" y="7143477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288082" y="7295877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71" name="70 Rectángulo redondeado"/>
          <p:cNvSpPr/>
          <p:nvPr/>
        </p:nvSpPr>
        <p:spPr>
          <a:xfrm>
            <a:off x="231248" y="7669237"/>
            <a:ext cx="6609562" cy="18002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2" name="71 CuadroTexto"/>
          <p:cNvSpPr txBox="1"/>
          <p:nvPr/>
        </p:nvSpPr>
        <p:spPr>
          <a:xfrm>
            <a:off x="234798" y="7669237"/>
            <a:ext cx="3725692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100" b="1" dirty="0" smtClean="0">
                <a:latin typeface="Arial Rounded MT Bold" pitchFamily="34" charset="0"/>
              </a:rPr>
              <a:t>FRACCIÓN 5.- </a:t>
            </a:r>
            <a:r>
              <a:rPr lang="es-MX" sz="1100" dirty="0" smtClean="0">
                <a:latin typeface="Arial Rounded MT Bold" pitchFamily="34" charset="0"/>
              </a:rPr>
              <a:t>SUPERFICIE: _____________ M²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255502" y="8101285"/>
            <a:ext cx="644129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           ORIENTACIÓN                                     LONGITUD                                                            COLINDANTE</a:t>
            </a:r>
          </a:p>
        </p:txBody>
      </p:sp>
      <p:sp>
        <p:nvSpPr>
          <p:cNvPr id="74" name="73 CuadroTexto"/>
          <p:cNvSpPr txBox="1"/>
          <p:nvPr/>
        </p:nvSpPr>
        <p:spPr>
          <a:xfrm>
            <a:off x="271792" y="8253685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216074" y="7880532"/>
            <a:ext cx="1944216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MEDIDAS Y COLINDANCIAS: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288082" y="8406085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288082" y="8558485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288082" y="8710885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288082" y="8863285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288082" y="9015685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288082" y="9168085"/>
            <a:ext cx="649701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_________________________            ________________________ML, CON 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785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731</Words>
  <Application>Microsoft Office PowerPoint</Application>
  <PresentationFormat>Personalizado</PresentationFormat>
  <Paragraphs>116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flash</dc:creator>
  <cp:lastModifiedBy>Azucena</cp:lastModifiedBy>
  <cp:revision>67</cp:revision>
  <cp:lastPrinted>2016-09-01T16:18:08Z</cp:lastPrinted>
  <dcterms:created xsi:type="dcterms:W3CDTF">2013-01-02T18:06:26Z</dcterms:created>
  <dcterms:modified xsi:type="dcterms:W3CDTF">2016-09-01T16:18:11Z</dcterms:modified>
</cp:coreProperties>
</file>