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200900" cy="9721850"/>
  <p:notesSz cx="6946900" cy="9207500"/>
  <p:defaultTextStyle>
    <a:defPPr>
      <a:defRPr lang="es-MX"/>
    </a:defPPr>
    <a:lvl1pPr marL="0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489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978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0467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956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7445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00934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4423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7912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2334" y="-72"/>
      </p:cViewPr>
      <p:guideLst>
        <p:guide orient="horz" pos="306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26" y="-84"/>
      </p:cViewPr>
      <p:guideLst>
        <p:guide orient="horz" pos="2900"/>
        <p:guide pos="21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19165A-F374-4841-B2E0-449B24DD93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412FE16-2DBD-44C8-95AF-4AC048C5DC63}">
      <dgm:prSet/>
      <dgm:spPr>
        <a:solidFill>
          <a:schemeClr val="tx1"/>
        </a:solidFill>
        <a:ln w="9525"/>
      </dgm:spPr>
      <dgm:t>
        <a:bodyPr/>
        <a:lstStyle/>
        <a:p>
          <a:pPr algn="ctr" rtl="0"/>
          <a:r>
            <a:rPr lang="es-MX" b="1" dirty="0" smtClean="0">
              <a:latin typeface="Arial Rounded MT Bold" pitchFamily="34" charset="0"/>
            </a:rPr>
            <a:t>REGIMEN DE PROPIEDAD EN CONDOMINIO</a:t>
          </a:r>
          <a:endParaRPr lang="es-MX" dirty="0">
            <a:latin typeface="Arial Rounded MT Bold" pitchFamily="34" charset="0"/>
          </a:endParaRPr>
        </a:p>
      </dgm:t>
    </dgm:pt>
    <dgm:pt modelId="{03681F6D-E1E5-48A8-B16E-C7053A253BD2}" type="parTrans" cxnId="{FF1E8907-0131-43CD-AC5B-4C47588092B9}">
      <dgm:prSet/>
      <dgm:spPr/>
      <dgm:t>
        <a:bodyPr/>
        <a:lstStyle/>
        <a:p>
          <a:endParaRPr lang="es-MX">
            <a:latin typeface="Arial Rounded MT Bold" pitchFamily="34" charset="0"/>
          </a:endParaRPr>
        </a:p>
      </dgm:t>
    </dgm:pt>
    <dgm:pt modelId="{62F0167B-8E9F-4CBB-AACD-11FD4773A82A}" type="sibTrans" cxnId="{FF1E8907-0131-43CD-AC5B-4C47588092B9}">
      <dgm:prSet/>
      <dgm:spPr/>
      <dgm:t>
        <a:bodyPr/>
        <a:lstStyle/>
        <a:p>
          <a:endParaRPr lang="es-MX">
            <a:latin typeface="Arial Rounded MT Bold" pitchFamily="34" charset="0"/>
          </a:endParaRPr>
        </a:p>
      </dgm:t>
    </dgm:pt>
    <dgm:pt modelId="{7A8397C0-1510-4D85-A86F-411059B26B55}" type="pres">
      <dgm:prSet presAssocID="{7D19165A-F374-4841-B2E0-449B24DD93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34320F1-F6E3-404F-A9C2-F279A419F491}" type="pres">
      <dgm:prSet presAssocID="{A412FE16-2DBD-44C8-95AF-4AC048C5DC6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F1E8907-0131-43CD-AC5B-4C47588092B9}" srcId="{7D19165A-F374-4841-B2E0-449B24DD9387}" destId="{A412FE16-2DBD-44C8-95AF-4AC048C5DC63}" srcOrd="0" destOrd="0" parTransId="{03681F6D-E1E5-48A8-B16E-C7053A253BD2}" sibTransId="{62F0167B-8E9F-4CBB-AACD-11FD4773A82A}"/>
    <dgm:cxn modelId="{42242553-3914-4FC9-BCA5-910F584322A1}" type="presOf" srcId="{A412FE16-2DBD-44C8-95AF-4AC048C5DC63}" destId="{A34320F1-F6E3-404F-A9C2-F279A419F491}" srcOrd="0" destOrd="0" presId="urn:microsoft.com/office/officeart/2005/8/layout/vList2"/>
    <dgm:cxn modelId="{28D276DE-6027-4E5B-AFAE-2EE4397E9E73}" type="presOf" srcId="{7D19165A-F374-4841-B2E0-449B24DD9387}" destId="{7A8397C0-1510-4D85-A86F-411059B26B55}" srcOrd="0" destOrd="0" presId="urn:microsoft.com/office/officeart/2005/8/layout/vList2"/>
    <dgm:cxn modelId="{A1AFE993-B77A-405B-924A-CE8C0E7B75C4}" type="presParOf" srcId="{7A8397C0-1510-4D85-A86F-411059B26B55}" destId="{A34320F1-F6E3-404F-A9C2-F279A419F4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A8D763-AB7F-4569-9686-6CD72530D6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65C5B17-0956-4F63-AACE-FCD12574FEA2}">
      <dgm:prSet custT="1"/>
      <dgm:spPr>
        <a:solidFill>
          <a:schemeClr val="tx1"/>
        </a:solidFill>
        <a:ln w="9525">
          <a:solidFill>
            <a:schemeClr val="tx1"/>
          </a:solidFill>
        </a:ln>
      </dgm:spPr>
      <dgm:t>
        <a:bodyPr/>
        <a:lstStyle/>
        <a:p>
          <a:pPr algn="ctr" rtl="0"/>
          <a:r>
            <a:rPr lang="es-MX" sz="1050" b="1" dirty="0" smtClean="0">
              <a:latin typeface="Arial Rounded MT Bold" pitchFamily="34" charset="0"/>
            </a:rPr>
            <a:t>PRESENTAR LOS SIGUIENTES DOCUMENTOS:</a:t>
          </a:r>
          <a:endParaRPr lang="es-MX" sz="1050" b="1" dirty="0">
            <a:latin typeface="Arial Rounded MT Bold" pitchFamily="34" charset="0"/>
          </a:endParaRPr>
        </a:p>
      </dgm:t>
    </dgm:pt>
    <dgm:pt modelId="{A5520E52-1A84-4A61-A97D-281986D6BF3E}" type="parTrans" cxnId="{3D5F7DC4-09CE-4A16-8C6E-AA12C9EC9EF9}">
      <dgm:prSet/>
      <dgm:spPr/>
      <dgm:t>
        <a:bodyPr/>
        <a:lstStyle/>
        <a:p>
          <a:endParaRPr lang="es-MX"/>
        </a:p>
      </dgm:t>
    </dgm:pt>
    <dgm:pt modelId="{002FBF3A-DB6C-456D-AF08-1DAF25700830}" type="sibTrans" cxnId="{3D5F7DC4-09CE-4A16-8C6E-AA12C9EC9EF9}">
      <dgm:prSet/>
      <dgm:spPr/>
      <dgm:t>
        <a:bodyPr/>
        <a:lstStyle/>
        <a:p>
          <a:endParaRPr lang="es-MX"/>
        </a:p>
      </dgm:t>
    </dgm:pt>
    <dgm:pt modelId="{72C22C6A-A979-41E8-BCD8-CE61053C49F5}" type="pres">
      <dgm:prSet presAssocID="{22A8D763-AB7F-4569-9686-6CD72530D6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59DAF31-ADC6-4C4A-873D-6B6D64D21389}" type="pres">
      <dgm:prSet presAssocID="{F65C5B17-0956-4F63-AACE-FCD12574FEA2}" presName="parentText" presStyleLbl="node1" presStyleIdx="0" presStyleCnt="1" custLinFactNeighborY="3341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04EDE7D-680E-48EE-A7BD-BFE146139975}" type="presOf" srcId="{F65C5B17-0956-4F63-AACE-FCD12574FEA2}" destId="{B59DAF31-ADC6-4C4A-873D-6B6D64D21389}" srcOrd="0" destOrd="0" presId="urn:microsoft.com/office/officeart/2005/8/layout/vList2"/>
    <dgm:cxn modelId="{3D5F7DC4-09CE-4A16-8C6E-AA12C9EC9EF9}" srcId="{22A8D763-AB7F-4569-9686-6CD72530D641}" destId="{F65C5B17-0956-4F63-AACE-FCD12574FEA2}" srcOrd="0" destOrd="0" parTransId="{A5520E52-1A84-4A61-A97D-281986D6BF3E}" sibTransId="{002FBF3A-DB6C-456D-AF08-1DAF25700830}"/>
    <dgm:cxn modelId="{CF193124-8DA5-4682-8587-00AE4A5FDAA9}" type="presOf" srcId="{22A8D763-AB7F-4569-9686-6CD72530D641}" destId="{72C22C6A-A979-41E8-BCD8-CE61053C49F5}" srcOrd="0" destOrd="0" presId="urn:microsoft.com/office/officeart/2005/8/layout/vList2"/>
    <dgm:cxn modelId="{C8894E63-0C61-49C0-A922-1D1C83F57BED}" type="presParOf" srcId="{72C22C6A-A979-41E8-BCD8-CE61053C49F5}" destId="{B59DAF31-ADC6-4C4A-873D-6B6D64D213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320F1-F6E3-404F-A9C2-F279A419F491}">
      <dsp:nvSpPr>
        <dsp:cNvPr id="0" name=""/>
        <dsp:cNvSpPr/>
      </dsp:nvSpPr>
      <dsp:spPr>
        <a:xfrm>
          <a:off x="0" y="754"/>
          <a:ext cx="4949969" cy="280799"/>
        </a:xfrm>
        <a:prstGeom prst="roundRect">
          <a:avLst/>
        </a:prstGeom>
        <a:solidFill>
          <a:schemeClr val="tx1"/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rial Rounded MT Bold" pitchFamily="34" charset="0"/>
            </a:rPr>
            <a:t>REGIMEN DE PROPIEDAD EN CONDOMINIO</a:t>
          </a:r>
          <a:endParaRPr lang="es-MX" sz="1200" kern="1200" dirty="0">
            <a:latin typeface="Arial Rounded MT Bold" pitchFamily="34" charset="0"/>
          </a:endParaRPr>
        </a:p>
      </dsp:txBody>
      <dsp:txXfrm>
        <a:off x="13707" y="14461"/>
        <a:ext cx="4922555" cy="253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DAF31-ADC6-4C4A-873D-6B6D64D21389}">
      <dsp:nvSpPr>
        <dsp:cNvPr id="0" name=""/>
        <dsp:cNvSpPr/>
      </dsp:nvSpPr>
      <dsp:spPr>
        <a:xfrm>
          <a:off x="0" y="93"/>
          <a:ext cx="6119793" cy="215930"/>
        </a:xfrm>
        <a:prstGeom prst="roundRect">
          <a:avLst/>
        </a:prstGeom>
        <a:solidFill>
          <a:schemeClr val="tx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 smtClean="0">
              <a:latin typeface="Arial Rounded MT Bold" pitchFamily="34" charset="0"/>
            </a:rPr>
            <a:t>PRESENTAR LOS SIGUIENTES DOCUMENTOS:</a:t>
          </a:r>
          <a:endParaRPr lang="es-MX" sz="1050" b="1" kern="1200" dirty="0">
            <a:latin typeface="Arial Rounded MT Bold" pitchFamily="34" charset="0"/>
          </a:endParaRPr>
        </a:p>
      </dsp:txBody>
      <dsp:txXfrm>
        <a:off x="10541" y="10634"/>
        <a:ext cx="6098711" cy="194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09855" cy="460061"/>
          </a:xfrm>
          <a:prstGeom prst="rect">
            <a:avLst/>
          </a:prstGeom>
        </p:spPr>
        <p:txBody>
          <a:bodyPr vert="horz" lIns="90248" tIns="45125" rIns="90248" bIns="4512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5482" y="4"/>
            <a:ext cx="3009854" cy="460061"/>
          </a:xfrm>
          <a:prstGeom prst="rect">
            <a:avLst/>
          </a:prstGeom>
        </p:spPr>
        <p:txBody>
          <a:bodyPr vert="horz" lIns="90248" tIns="45125" rIns="90248" bIns="45125" rtlCol="0"/>
          <a:lstStyle>
            <a:lvl1pPr algn="r">
              <a:defRPr sz="1200"/>
            </a:lvl1pPr>
          </a:lstStyle>
          <a:p>
            <a:fld id="{89C6B2BA-18F6-43A1-8966-335206652C88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5513" y="690563"/>
            <a:ext cx="2557462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48" tIns="45125" rIns="90248" bIns="4512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4225" y="4372938"/>
            <a:ext cx="5558458" cy="4143689"/>
          </a:xfrm>
          <a:prstGeom prst="rect">
            <a:avLst/>
          </a:prstGeom>
        </p:spPr>
        <p:txBody>
          <a:bodyPr vert="horz" lIns="90248" tIns="45125" rIns="90248" bIns="4512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45873"/>
            <a:ext cx="3009855" cy="460061"/>
          </a:xfrm>
          <a:prstGeom prst="rect">
            <a:avLst/>
          </a:prstGeom>
        </p:spPr>
        <p:txBody>
          <a:bodyPr vert="horz" lIns="90248" tIns="45125" rIns="90248" bIns="4512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5482" y="8745873"/>
            <a:ext cx="3009854" cy="460061"/>
          </a:xfrm>
          <a:prstGeom prst="rect">
            <a:avLst/>
          </a:prstGeom>
        </p:spPr>
        <p:txBody>
          <a:bodyPr vert="horz" lIns="90248" tIns="45125" rIns="90248" bIns="45125" rtlCol="0" anchor="b"/>
          <a:lstStyle>
            <a:lvl1pPr algn="r">
              <a:defRPr sz="1200"/>
            </a:lvl1pPr>
          </a:lstStyle>
          <a:p>
            <a:fld id="{541CE66D-0316-40DE-BC6D-2A592F2EE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889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CE66D-0316-40DE-BC6D-2A592F2EE01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2565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068" y="3020077"/>
            <a:ext cx="6120765" cy="208389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80135" y="5509048"/>
            <a:ext cx="5040630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0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7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0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7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03/06/2016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536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03/06/2016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511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915489" y="519850"/>
            <a:ext cx="1215152" cy="110586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70034" y="519850"/>
            <a:ext cx="3525441" cy="1105860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03/06/2016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007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03/06/2016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243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8822" y="6247189"/>
            <a:ext cx="6120765" cy="193086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68822" y="4120536"/>
            <a:ext cx="6120765" cy="212665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4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97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04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9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7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09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44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79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03/06/2016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654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70034" y="3024576"/>
            <a:ext cx="2370296" cy="855387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60346" y="3024576"/>
            <a:ext cx="2370296" cy="855387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03/06/2016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889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045" y="389325"/>
            <a:ext cx="6480810" cy="162030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046" y="2176164"/>
            <a:ext cx="3181648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0046" y="3083086"/>
            <a:ext cx="3181648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657958" y="2176164"/>
            <a:ext cx="3182898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657958" y="3083086"/>
            <a:ext cx="3182898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03/06/2016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47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03/06/2016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239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03/06/2016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5846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045" y="387074"/>
            <a:ext cx="2369047" cy="16473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15352" y="387075"/>
            <a:ext cx="4025504" cy="829733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0045" y="2034388"/>
            <a:ext cx="2369047" cy="6650017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03/06/2016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816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11427" y="6805296"/>
            <a:ext cx="4320540" cy="8034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11427" y="868665"/>
            <a:ext cx="4320540" cy="5833110"/>
          </a:xfrm>
        </p:spPr>
        <p:txBody>
          <a:bodyPr/>
          <a:lstStyle>
            <a:lvl1pPr marL="0" indent="0">
              <a:buNone/>
              <a:defRPr sz="3400"/>
            </a:lvl1pPr>
            <a:lvl2pPr marL="483489" indent="0">
              <a:buNone/>
              <a:defRPr sz="3000"/>
            </a:lvl2pPr>
            <a:lvl3pPr marL="966978" indent="0">
              <a:buNone/>
              <a:defRPr sz="2500"/>
            </a:lvl3pPr>
            <a:lvl4pPr marL="1450467" indent="0">
              <a:buNone/>
              <a:defRPr sz="2100"/>
            </a:lvl4pPr>
            <a:lvl5pPr marL="1933956" indent="0">
              <a:buNone/>
              <a:defRPr sz="2100"/>
            </a:lvl5pPr>
            <a:lvl6pPr marL="2417445" indent="0">
              <a:buNone/>
              <a:defRPr sz="2100"/>
            </a:lvl6pPr>
            <a:lvl7pPr marL="2900934" indent="0">
              <a:buNone/>
              <a:defRPr sz="2100"/>
            </a:lvl7pPr>
            <a:lvl8pPr marL="3384423" indent="0">
              <a:buNone/>
              <a:defRPr sz="2100"/>
            </a:lvl8pPr>
            <a:lvl9pPr marL="3867912" indent="0">
              <a:buNone/>
              <a:defRPr sz="21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11427" y="7608700"/>
            <a:ext cx="4320540" cy="1140966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03/06/2016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21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60045" y="389325"/>
            <a:ext cx="6480810" cy="1620308"/>
          </a:xfrm>
          <a:prstGeom prst="rect">
            <a:avLst/>
          </a:prstGeom>
        </p:spPr>
        <p:txBody>
          <a:bodyPr vert="horz" lIns="96698" tIns="48349" rIns="96698" bIns="4834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045" y="2268433"/>
            <a:ext cx="6480810" cy="6415971"/>
          </a:xfrm>
          <a:prstGeom prst="rect">
            <a:avLst/>
          </a:prstGeom>
        </p:spPr>
        <p:txBody>
          <a:bodyPr vert="horz" lIns="96698" tIns="48349" rIns="96698" bIns="4834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60045" y="9010716"/>
            <a:ext cx="1680210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02DA-06A4-4A33-A7D0-61F780E4329C}" type="datetimeFigureOut">
              <a:rPr lang="es-MX" smtClean="0"/>
              <a:t>03/06/2016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60308" y="9010716"/>
            <a:ext cx="2280285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160645" y="9010716"/>
            <a:ext cx="1680210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459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978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617" indent="-362617" algn="l" defTabSz="96697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670" indent="-302181" algn="l" defTabSz="966978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723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12" indent="-241745" algn="l" defTabSz="96697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5701" indent="-241745" algn="l" defTabSz="966978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9190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2679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6168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9657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489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978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467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956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445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0934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423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912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microsoft.com/office/2007/relationships/hdphoto" Target="../media/hdphoto1.wdp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53 Imagen" descr="F:\Direcció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117" y="361498"/>
            <a:ext cx="2441314" cy="71306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Rectángulo redondeado"/>
          <p:cNvSpPr/>
          <p:nvPr/>
        </p:nvSpPr>
        <p:spPr>
          <a:xfrm>
            <a:off x="122464" y="114298"/>
            <a:ext cx="7002828" cy="9416696"/>
          </a:xfrm>
          <a:prstGeom prst="roundRect">
            <a:avLst>
              <a:gd name="adj" fmla="val 6130"/>
            </a:avLst>
          </a:prstGeom>
          <a:noFill/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spcCol="0" rtlCol="0" anchor="ctr"/>
          <a:lstStyle/>
          <a:p>
            <a:pPr algn="ctr"/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4073117" y="864978"/>
            <a:ext cx="2627513" cy="251531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000" dirty="0" smtClean="0">
                <a:latin typeface="Arial Rounded MT Bold" pitchFamily="34" charset="0"/>
              </a:rPr>
              <a:t>SUBDIRECCIÓN DE REGULACIÓN</a:t>
            </a:r>
            <a:endParaRPr lang="es-MX" sz="1000" dirty="0">
              <a:latin typeface="Arial Rounded MT Bold" pitchFamily="34" charset="0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1382051333"/>
              </p:ext>
            </p:extLst>
          </p:nvPr>
        </p:nvGraphicFramePr>
        <p:xfrm>
          <a:off x="1962848" y="1116509"/>
          <a:ext cx="4949969" cy="282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219624" y="1471820"/>
            <a:ext cx="6909218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VILLAHERMOSA,   TABASCO A _____ DE ____________DEL 201_____</a:t>
            </a:r>
            <a:endParaRPr lang="es-MX" sz="800" dirty="0">
              <a:latin typeface="Arial Rounded MT Bold" pitchFamily="34" charset="0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216074" y="1692573"/>
            <a:ext cx="6912768" cy="792088"/>
            <a:chOff x="216074" y="1836589"/>
            <a:chExt cx="6912768" cy="792088"/>
          </a:xfrm>
        </p:grpSpPr>
        <p:sp>
          <p:nvSpPr>
            <p:cNvPr id="25" name="24 CuadroTexto"/>
            <p:cNvSpPr txBox="1"/>
            <p:nvPr/>
          </p:nvSpPr>
          <p:spPr>
            <a:xfrm>
              <a:off x="219624" y="1836589"/>
              <a:ext cx="6909218" cy="266919"/>
            </a:xfrm>
            <a:prstGeom prst="rect">
              <a:avLst/>
            </a:prstGeom>
            <a:noFill/>
          </p:spPr>
          <p:txBody>
            <a:bodyPr wrap="square" lIns="96698" tIns="48349" rIns="96698" bIns="48349" rtlCol="0">
              <a:spAutoFit/>
            </a:bodyPr>
            <a:lstStyle/>
            <a:p>
              <a:r>
                <a:rPr lang="es-MX" sz="1100" b="1" dirty="0" smtClean="0">
                  <a:latin typeface="Arial Rounded MT Bold" pitchFamily="34" charset="0"/>
                </a:rPr>
                <a:t>SOLICITANTE</a:t>
              </a:r>
              <a:r>
                <a:rPr lang="es-MX" sz="800" dirty="0" smtClean="0">
                  <a:latin typeface="Arial Rounded MT Bold" pitchFamily="34" charset="0"/>
                </a:rPr>
                <a:t>                         PERSONA FÍSICA                                   JURÍDICO – COLECTIVAS                                          OTROS </a:t>
              </a:r>
              <a:endParaRPr lang="es-MX" sz="800" dirty="0">
                <a:latin typeface="Arial Rounded MT Bold" pitchFamily="34" charset="0"/>
              </a:endParaRPr>
            </a:p>
          </p:txBody>
        </p:sp>
        <p:sp>
          <p:nvSpPr>
            <p:cNvPr id="26" name="25 Rectángulo redondeado"/>
            <p:cNvSpPr/>
            <p:nvPr/>
          </p:nvSpPr>
          <p:spPr>
            <a:xfrm>
              <a:off x="216074" y="1836589"/>
              <a:ext cx="6768752" cy="792088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7" name="26 Elipse"/>
            <p:cNvSpPr/>
            <p:nvPr/>
          </p:nvSpPr>
          <p:spPr>
            <a:xfrm>
              <a:off x="1716749" y="1914859"/>
              <a:ext cx="144016" cy="110377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8" name="27 Elipse"/>
            <p:cNvSpPr/>
            <p:nvPr/>
          </p:nvSpPr>
          <p:spPr>
            <a:xfrm>
              <a:off x="3454659" y="1916144"/>
              <a:ext cx="144016" cy="110377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9" name="28 Elipse"/>
            <p:cNvSpPr/>
            <p:nvPr/>
          </p:nvSpPr>
          <p:spPr>
            <a:xfrm>
              <a:off x="5794919" y="1916144"/>
              <a:ext cx="144016" cy="110377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216074" y="2047884"/>
              <a:ext cx="6768752" cy="220753"/>
            </a:xfrm>
            <a:prstGeom prst="rect">
              <a:avLst/>
            </a:prstGeom>
            <a:noFill/>
          </p:spPr>
          <p:txBody>
            <a:bodyPr wrap="square" lIns="96698" tIns="48349" rIns="96698" bIns="48349" rtlCol="0">
              <a:spAutoFit/>
            </a:bodyPr>
            <a:lstStyle/>
            <a:p>
              <a:r>
                <a:rPr lang="es-MX" sz="800" dirty="0" smtClean="0">
                  <a:latin typeface="Arial Rounded MT Bold" pitchFamily="34" charset="0"/>
                </a:rPr>
                <a:t>NOMBRE O RAZÓN SOCIAL:  ___________________________________________________________         FIRMA:  _____________________________ </a:t>
              </a:r>
              <a:endParaRPr lang="es-MX" sz="800" dirty="0">
                <a:latin typeface="Arial Rounded MT Bold" pitchFamily="34" charset="0"/>
              </a:endParaRP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219624" y="2240229"/>
              <a:ext cx="6768752" cy="220753"/>
            </a:xfrm>
            <a:prstGeom prst="rect">
              <a:avLst/>
            </a:prstGeom>
            <a:noFill/>
          </p:spPr>
          <p:txBody>
            <a:bodyPr wrap="square" lIns="96698" tIns="48349" rIns="96698" bIns="48349" rtlCol="0">
              <a:spAutoFit/>
            </a:bodyPr>
            <a:lstStyle/>
            <a:p>
              <a:r>
                <a:rPr lang="es-MX" sz="800" dirty="0" smtClean="0">
                  <a:latin typeface="Arial Rounded MT Bold" pitchFamily="34" charset="0"/>
                </a:rPr>
                <a:t>DOMICILIO:  ___________________________________________________________________________          R.F.C.:  _____________________________ </a:t>
              </a:r>
              <a:endParaRPr lang="es-MX" sz="800" dirty="0">
                <a:latin typeface="Arial Rounded MT Bold" pitchFamily="34" charset="0"/>
              </a:endParaRPr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216074" y="2407924"/>
              <a:ext cx="6768752" cy="220753"/>
            </a:xfrm>
            <a:prstGeom prst="rect">
              <a:avLst/>
            </a:prstGeom>
            <a:noFill/>
          </p:spPr>
          <p:txBody>
            <a:bodyPr wrap="square" lIns="96698" tIns="48349" rIns="96698" bIns="48349" rtlCol="0">
              <a:spAutoFit/>
            </a:bodyPr>
            <a:lstStyle/>
            <a:p>
              <a:r>
                <a:rPr lang="es-MX" sz="800" dirty="0" smtClean="0">
                  <a:latin typeface="Arial Rounded MT Bold" pitchFamily="34" charset="0"/>
                </a:rPr>
                <a:t>COLONIA O FRACCIONAMIENTO:  ____________________________________MUNICIPIO:  ____________________TEL.: _____________________ </a:t>
              </a:r>
              <a:endParaRPr lang="es-MX" sz="800" dirty="0">
                <a:latin typeface="Arial Rounded MT Bold" pitchFamily="34" charset="0"/>
              </a:endParaRPr>
            </a:p>
          </p:txBody>
        </p:sp>
      </p:grpSp>
      <p:grpSp>
        <p:nvGrpSpPr>
          <p:cNvPr id="3" name="2 Grupo"/>
          <p:cNvGrpSpPr/>
          <p:nvPr/>
        </p:nvGrpSpPr>
        <p:grpSpPr>
          <a:xfrm>
            <a:off x="214298" y="2556669"/>
            <a:ext cx="6914544" cy="864096"/>
            <a:chOff x="214298" y="2700685"/>
            <a:chExt cx="6914544" cy="864096"/>
          </a:xfrm>
        </p:grpSpPr>
        <p:sp>
          <p:nvSpPr>
            <p:cNvPr id="33" name="32 Rectángulo redondeado"/>
            <p:cNvSpPr/>
            <p:nvPr/>
          </p:nvSpPr>
          <p:spPr>
            <a:xfrm>
              <a:off x="216074" y="2700685"/>
              <a:ext cx="6768752" cy="864096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219624" y="2700685"/>
              <a:ext cx="6909218" cy="266919"/>
            </a:xfrm>
            <a:prstGeom prst="rect">
              <a:avLst/>
            </a:prstGeom>
            <a:noFill/>
          </p:spPr>
          <p:txBody>
            <a:bodyPr wrap="square" lIns="96698" tIns="48349" rIns="96698" bIns="48349" rtlCol="0">
              <a:spAutoFit/>
            </a:bodyPr>
            <a:lstStyle/>
            <a:p>
              <a:r>
                <a:rPr lang="es-MX" sz="1100" b="1" dirty="0" smtClean="0">
                  <a:latin typeface="Arial Rounded MT Bold" pitchFamily="34" charset="0"/>
                </a:rPr>
                <a:t>DATOS DEL PREDIO</a:t>
              </a:r>
              <a:endParaRPr lang="es-MX" sz="800" dirty="0">
                <a:latin typeface="Arial Rounded MT Bold" pitchFamily="34" charset="0"/>
              </a:endParaRPr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216074" y="2911980"/>
              <a:ext cx="6768752" cy="220753"/>
            </a:xfrm>
            <a:prstGeom prst="rect">
              <a:avLst/>
            </a:prstGeom>
            <a:noFill/>
          </p:spPr>
          <p:txBody>
            <a:bodyPr wrap="square" lIns="96698" tIns="48349" rIns="96698" bIns="48349" rtlCol="0">
              <a:spAutoFit/>
            </a:bodyPr>
            <a:lstStyle/>
            <a:p>
              <a:r>
                <a:rPr lang="es-MX" sz="800" dirty="0" smtClean="0">
                  <a:latin typeface="Arial Rounded MT Bold" pitchFamily="34" charset="0"/>
                </a:rPr>
                <a:t>PROPIETARIO:  ________________________________________________________________________        FIRMA:  _____________________________ </a:t>
              </a:r>
              <a:endParaRPr lang="es-MX" sz="800" dirty="0">
                <a:latin typeface="Arial Rounded MT Bold" pitchFamily="34" charset="0"/>
              </a:endParaRPr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219624" y="3104325"/>
              <a:ext cx="6768752" cy="220753"/>
            </a:xfrm>
            <a:prstGeom prst="rect">
              <a:avLst/>
            </a:prstGeom>
            <a:noFill/>
          </p:spPr>
          <p:txBody>
            <a:bodyPr wrap="square" lIns="96698" tIns="48349" rIns="96698" bIns="48349" rtlCol="0">
              <a:spAutoFit/>
            </a:bodyPr>
            <a:lstStyle/>
            <a:p>
              <a:r>
                <a:rPr lang="es-MX" sz="800" dirty="0" smtClean="0">
                  <a:latin typeface="Arial Rounded MT Bold" pitchFamily="34" charset="0"/>
                </a:rPr>
                <a:t>CALLE:  ______________________________________________________________________     NUMERO OFICIAL:  _____________________________ </a:t>
              </a:r>
              <a:endParaRPr lang="es-MX" sz="800" dirty="0">
                <a:latin typeface="Arial Rounded MT Bold" pitchFamily="34" charset="0"/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214298" y="3311563"/>
              <a:ext cx="6914543" cy="220753"/>
            </a:xfrm>
            <a:prstGeom prst="rect">
              <a:avLst/>
            </a:prstGeom>
            <a:noFill/>
          </p:spPr>
          <p:txBody>
            <a:bodyPr wrap="square" lIns="96698" tIns="48349" rIns="96698" bIns="48349" rtlCol="0">
              <a:spAutoFit/>
            </a:bodyPr>
            <a:lstStyle/>
            <a:p>
              <a:r>
                <a:rPr lang="es-MX" sz="800" dirty="0" smtClean="0">
                  <a:latin typeface="Arial Rounded MT Bold" pitchFamily="34" charset="0"/>
                </a:rPr>
                <a:t>COL. O FRACC.: ________________________________ CTA. PREDIAL: _________ RUSTICO: _______ URBANO: _______  C. P.: ______________</a:t>
              </a:r>
              <a:endParaRPr lang="es-MX" sz="800" dirty="0">
                <a:latin typeface="Arial Rounded MT Bold" pitchFamily="34" charset="0"/>
              </a:endParaRPr>
            </a:p>
          </p:txBody>
        </p:sp>
      </p:grpSp>
      <p:sp>
        <p:nvSpPr>
          <p:cNvPr id="119" name="118 Rectángulo redondeado"/>
          <p:cNvSpPr/>
          <p:nvPr/>
        </p:nvSpPr>
        <p:spPr>
          <a:xfrm>
            <a:off x="216074" y="4788917"/>
            <a:ext cx="6837210" cy="4536503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787913965"/>
              </p:ext>
            </p:extLst>
          </p:nvPr>
        </p:nvGraphicFramePr>
        <p:xfrm>
          <a:off x="553384" y="4428877"/>
          <a:ext cx="6119793" cy="216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32" name="131 CuadroTexto"/>
          <p:cNvSpPr txBox="1"/>
          <p:nvPr/>
        </p:nvSpPr>
        <p:spPr>
          <a:xfrm>
            <a:off x="597973" y="4842603"/>
            <a:ext cx="6520151" cy="236142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900" b="1" dirty="0" smtClean="0">
                <a:latin typeface="Arial Rounded MT Bold" pitchFamily="34" charset="0"/>
              </a:rPr>
              <a:t>REQUISITOS:</a:t>
            </a:r>
            <a:endParaRPr lang="es-MX" sz="800" b="1" dirty="0">
              <a:latin typeface="Arial Rounded MT Bold" pitchFamily="34" charset="0"/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216074" y="3492773"/>
            <a:ext cx="6772302" cy="862148"/>
            <a:chOff x="216074" y="4262939"/>
            <a:chExt cx="6772302" cy="886018"/>
          </a:xfrm>
        </p:grpSpPr>
        <p:sp>
          <p:nvSpPr>
            <p:cNvPr id="77" name="76 CuadroTexto"/>
            <p:cNvSpPr txBox="1"/>
            <p:nvPr/>
          </p:nvSpPr>
          <p:spPr>
            <a:xfrm>
              <a:off x="288082" y="4712269"/>
              <a:ext cx="3387926" cy="220753"/>
            </a:xfrm>
            <a:prstGeom prst="rect">
              <a:avLst/>
            </a:prstGeom>
            <a:noFill/>
          </p:spPr>
          <p:txBody>
            <a:bodyPr wrap="square" lIns="96698" tIns="48349" rIns="96698" bIns="48349" rtlCol="0">
              <a:spAutoFit/>
            </a:bodyPr>
            <a:lstStyle/>
            <a:p>
              <a:r>
                <a:rPr lang="es-MX" sz="800" dirty="0" smtClean="0">
                  <a:latin typeface="Arial Rounded MT Bold" pitchFamily="34" charset="0"/>
                </a:rPr>
                <a:t>SUP. DEL TERRENO:  ______________________________M²</a:t>
              </a:r>
              <a:endParaRPr lang="es-MX" sz="800" dirty="0">
                <a:latin typeface="Arial Rounded MT Bold" pitchFamily="34" charset="0"/>
              </a:endParaRPr>
            </a:p>
          </p:txBody>
        </p:sp>
        <p:grpSp>
          <p:nvGrpSpPr>
            <p:cNvPr id="9" name="8 Grupo"/>
            <p:cNvGrpSpPr/>
            <p:nvPr/>
          </p:nvGrpSpPr>
          <p:grpSpPr>
            <a:xfrm>
              <a:off x="216074" y="4262939"/>
              <a:ext cx="6772302" cy="886018"/>
              <a:chOff x="216074" y="4286809"/>
              <a:chExt cx="6772302" cy="886018"/>
            </a:xfrm>
          </p:grpSpPr>
          <p:sp>
            <p:nvSpPr>
              <p:cNvPr id="136" name="135 Rectángulo redondeado"/>
              <p:cNvSpPr/>
              <p:nvPr/>
            </p:nvSpPr>
            <p:spPr>
              <a:xfrm>
                <a:off x="221399" y="4286809"/>
                <a:ext cx="6763429" cy="88601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37" name="136 CuadroTexto"/>
              <p:cNvSpPr txBox="1"/>
              <p:nvPr/>
            </p:nvSpPr>
            <p:spPr>
              <a:xfrm>
                <a:off x="216074" y="4305974"/>
                <a:ext cx="1872208" cy="266919"/>
              </a:xfrm>
              <a:prstGeom prst="rect">
                <a:avLst/>
              </a:prstGeom>
              <a:noFill/>
            </p:spPr>
            <p:txBody>
              <a:bodyPr wrap="square" lIns="96698" tIns="48349" rIns="96698" bIns="48349" rtlCol="0">
                <a:spAutoFit/>
              </a:bodyPr>
              <a:lstStyle/>
              <a:p>
                <a:r>
                  <a:rPr lang="es-MX" sz="1100" b="1" dirty="0" smtClean="0">
                    <a:latin typeface="Arial Rounded MT Bold" pitchFamily="34" charset="0"/>
                  </a:rPr>
                  <a:t>TIPO DE  CONDOMINIO:</a:t>
                </a:r>
                <a:endParaRPr lang="es-MX" sz="800" dirty="0">
                  <a:latin typeface="Arial Rounded MT Bold" pitchFamily="34" charset="0"/>
                </a:endParaRPr>
              </a:p>
            </p:txBody>
          </p:sp>
          <p:sp>
            <p:nvSpPr>
              <p:cNvPr id="138" name="137 CuadroTexto"/>
              <p:cNvSpPr txBox="1"/>
              <p:nvPr/>
            </p:nvSpPr>
            <p:spPr>
              <a:xfrm>
                <a:off x="2045370" y="4332903"/>
                <a:ext cx="1656184" cy="213059"/>
              </a:xfrm>
              <a:prstGeom prst="rect">
                <a:avLst/>
              </a:prstGeom>
              <a:noFill/>
            </p:spPr>
            <p:txBody>
              <a:bodyPr wrap="square" lIns="96698" tIns="48349" rIns="96698" bIns="48349" rtlCol="0">
                <a:spAutoFit/>
              </a:bodyPr>
              <a:lstStyle/>
              <a:p>
                <a:pPr marL="171450" indent="-171450">
                  <a:buSzPct val="152000"/>
                  <a:buFont typeface="Courier New" pitchFamily="49" charset="0"/>
                  <a:buChar char="o"/>
                </a:pPr>
                <a:r>
                  <a:rPr lang="es-MX" sz="750" dirty="0" smtClean="0">
                    <a:latin typeface="Arial Rounded MT Bold" pitchFamily="34" charset="0"/>
                  </a:rPr>
                  <a:t>CONDOMINIO VERTICAL                 </a:t>
                </a:r>
              </a:p>
            </p:txBody>
          </p:sp>
          <p:sp>
            <p:nvSpPr>
              <p:cNvPr id="140" name="139 CuadroTexto"/>
              <p:cNvSpPr txBox="1"/>
              <p:nvPr/>
            </p:nvSpPr>
            <p:spPr>
              <a:xfrm>
                <a:off x="3541306" y="4332903"/>
                <a:ext cx="2144899" cy="213059"/>
              </a:xfrm>
              <a:prstGeom prst="rect">
                <a:avLst/>
              </a:prstGeom>
              <a:noFill/>
            </p:spPr>
            <p:txBody>
              <a:bodyPr wrap="square" lIns="96698" tIns="48349" rIns="96698" bIns="48349" rtlCol="0">
                <a:spAutoFit/>
              </a:bodyPr>
              <a:lstStyle/>
              <a:p>
                <a:pPr marL="171450" indent="-171450">
                  <a:buSzPct val="152000"/>
                  <a:buFont typeface="Courier New" pitchFamily="49" charset="0"/>
                  <a:buChar char="o"/>
                </a:pPr>
                <a:r>
                  <a:rPr lang="es-MX" sz="750" dirty="0" smtClean="0">
                    <a:latin typeface="Arial Rounded MT Bold" pitchFamily="34" charset="0"/>
                  </a:rPr>
                  <a:t>CONDOMINIO HORIZONTAL</a:t>
                </a:r>
              </a:p>
            </p:txBody>
          </p:sp>
          <p:sp>
            <p:nvSpPr>
              <p:cNvPr id="74" name="73 CuadroTexto"/>
              <p:cNvSpPr txBox="1"/>
              <p:nvPr/>
            </p:nvSpPr>
            <p:spPr>
              <a:xfrm>
                <a:off x="5199670" y="4332903"/>
                <a:ext cx="1788706" cy="213059"/>
              </a:xfrm>
              <a:prstGeom prst="rect">
                <a:avLst/>
              </a:prstGeom>
              <a:noFill/>
            </p:spPr>
            <p:txBody>
              <a:bodyPr wrap="square" lIns="96698" tIns="48349" rIns="96698" bIns="48349" rtlCol="0">
                <a:spAutoFit/>
              </a:bodyPr>
              <a:lstStyle/>
              <a:p>
                <a:pPr marL="171450" indent="-171450">
                  <a:buSzPct val="152000"/>
                  <a:buFont typeface="Courier New" pitchFamily="49" charset="0"/>
                  <a:buChar char="o"/>
                </a:pPr>
                <a:r>
                  <a:rPr lang="es-MX" sz="750" dirty="0" smtClean="0">
                    <a:latin typeface="Arial Rounded MT Bold" pitchFamily="34" charset="0"/>
                  </a:rPr>
                  <a:t>CONDOMINIO MIXTO</a:t>
                </a:r>
              </a:p>
            </p:txBody>
          </p:sp>
          <p:sp>
            <p:nvSpPr>
              <p:cNvPr id="75" name="74 CuadroTexto"/>
              <p:cNvSpPr txBox="1"/>
              <p:nvPr/>
            </p:nvSpPr>
            <p:spPr>
              <a:xfrm>
                <a:off x="284532" y="4521998"/>
                <a:ext cx="6700294" cy="236142"/>
              </a:xfrm>
              <a:prstGeom prst="rect">
                <a:avLst/>
              </a:prstGeom>
              <a:noFill/>
            </p:spPr>
            <p:txBody>
              <a:bodyPr wrap="square" lIns="96698" tIns="48349" rIns="96698" bIns="48349" rtlCol="0">
                <a:spAutoFit/>
              </a:bodyPr>
              <a:lstStyle/>
              <a:p>
                <a:r>
                  <a:rPr lang="es-MX" sz="900" b="1" dirty="0" smtClean="0">
                    <a:latin typeface="Arial Rounded MT Bold" pitchFamily="34" charset="0"/>
                  </a:rPr>
                  <a:t>NUMERO DE VIVIENDAS, DEPTO. Ó  LOCAL COMERCIAL: ____________________</a:t>
                </a:r>
                <a:endParaRPr lang="es-MX" sz="900" dirty="0">
                  <a:latin typeface="Arial Rounded MT Bold" pitchFamily="34" charset="0"/>
                </a:endParaRPr>
              </a:p>
            </p:txBody>
          </p:sp>
          <p:sp>
            <p:nvSpPr>
              <p:cNvPr id="78" name="77 CuadroTexto"/>
              <p:cNvSpPr txBox="1"/>
              <p:nvPr/>
            </p:nvSpPr>
            <p:spPr>
              <a:xfrm>
                <a:off x="288082" y="4928204"/>
                <a:ext cx="3387926" cy="220753"/>
              </a:xfrm>
              <a:prstGeom prst="rect">
                <a:avLst/>
              </a:prstGeom>
              <a:noFill/>
            </p:spPr>
            <p:txBody>
              <a:bodyPr wrap="square" lIns="96698" tIns="48349" rIns="96698" bIns="48349" rtlCol="0">
                <a:spAutoFit/>
              </a:bodyPr>
              <a:lstStyle/>
              <a:p>
                <a:r>
                  <a:rPr lang="es-MX" sz="800" dirty="0" smtClean="0">
                    <a:latin typeface="Arial Rounded MT Bold" pitchFamily="34" charset="0"/>
                  </a:rPr>
                  <a:t>SUP. DE CONSTRUCCIÓN:  ______________________________M²</a:t>
                </a:r>
                <a:endParaRPr lang="es-MX" sz="800" dirty="0">
                  <a:latin typeface="Arial Rounded MT Bold" pitchFamily="34" charset="0"/>
                </a:endParaRPr>
              </a:p>
            </p:txBody>
          </p:sp>
        </p:grpSp>
      </p:grpSp>
      <p:sp>
        <p:nvSpPr>
          <p:cNvPr id="133" name="132 CuadroTexto"/>
          <p:cNvSpPr txBox="1"/>
          <p:nvPr/>
        </p:nvSpPr>
        <p:spPr>
          <a:xfrm>
            <a:off x="288082" y="4923843"/>
            <a:ext cx="6765202" cy="4529625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MX" sz="800" b="1" dirty="0" smtClean="0"/>
              <a:t>         </a:t>
            </a:r>
          </a:p>
          <a:p>
            <a:pPr>
              <a:spcBef>
                <a:spcPts val="600"/>
              </a:spcBef>
            </a:pPr>
            <a:r>
              <a:rPr lang="es-MX" sz="800" b="1" dirty="0"/>
              <a:t> </a:t>
            </a:r>
            <a:r>
              <a:rPr lang="es-MX" sz="800" b="1" dirty="0" smtClean="0"/>
              <a:t>         COPIA DE LA IDENTIFICACIÓN CON FOTOGRAFIA DEL PROPIETARIO (INE).</a:t>
            </a:r>
            <a:endParaRPr lang="es-MX" sz="800" dirty="0" smtClean="0"/>
          </a:p>
          <a:p>
            <a:pPr>
              <a:spcBef>
                <a:spcPts val="600"/>
              </a:spcBef>
            </a:pPr>
            <a:r>
              <a:rPr lang="es-MX" sz="800" b="1" dirty="0" smtClean="0"/>
              <a:t>          </a:t>
            </a:r>
            <a:r>
              <a:rPr lang="es-MX" sz="800" b="1" dirty="0"/>
              <a:t>COPIA DE LA ACTA CONSTITUTIVA DE LA EMPRESA Ó ASOCIACIÓN. </a:t>
            </a:r>
            <a:endParaRPr lang="es-MX" sz="800" dirty="0"/>
          </a:p>
          <a:p>
            <a:pPr>
              <a:spcBef>
                <a:spcPts val="600"/>
              </a:spcBef>
            </a:pPr>
            <a:r>
              <a:rPr lang="es-MX" sz="800" b="1" dirty="0"/>
              <a:t>          COPIA DE LA ESCRITURA DE PROPIEDAD CON EL PLANO DEL PREDIO (CON MEDIDAS, COLINDANCIAS Y SUPERFICIE).</a:t>
            </a:r>
            <a:endParaRPr lang="es-MX" sz="800" dirty="0"/>
          </a:p>
          <a:p>
            <a:pPr>
              <a:spcBef>
                <a:spcPts val="600"/>
              </a:spcBef>
            </a:pPr>
            <a:r>
              <a:rPr lang="es-MX" sz="800" b="1" dirty="0"/>
              <a:t>          COPIA DE LA FACTIBILIDAD DE USO DE SUELO, ACTUALIZADO  (TRAMITADO EN VENTANILLA UNICA DE LA SUBDIRECCIÓN DE REGULACIÓN)</a:t>
            </a:r>
            <a:endParaRPr lang="es-MX" sz="800" dirty="0"/>
          </a:p>
          <a:p>
            <a:pPr>
              <a:spcBef>
                <a:spcPts val="600"/>
              </a:spcBef>
            </a:pPr>
            <a:r>
              <a:rPr lang="es-MX" sz="800" b="1" dirty="0" smtClean="0"/>
              <a:t>          COPIA DEL ALINEAMIENTO Y NÚMERO OFICIAL, ACTUALIZADO  (TRAMITADO EN VENTANILLA UNICA DE LA SUBDIRECCIÓN DE REGULACIÓN)</a:t>
            </a:r>
            <a:endParaRPr lang="es-MX" sz="800" dirty="0" smtClean="0"/>
          </a:p>
          <a:p>
            <a:pPr>
              <a:spcBef>
                <a:spcPts val="600"/>
              </a:spcBef>
            </a:pPr>
            <a:r>
              <a:rPr lang="es-MX" sz="800" b="1" dirty="0" smtClean="0"/>
              <a:t>          COPIA DE LA LICENCIA DE CONSTRUCCIÓN CON SU RESPECTIVO PLANO DE AUTORIZACIÓN. (CEDULA CATASTRAL)</a:t>
            </a:r>
            <a:endParaRPr lang="es-MX" sz="800" dirty="0" smtClean="0"/>
          </a:p>
          <a:p>
            <a:pPr>
              <a:spcBef>
                <a:spcPts val="600"/>
              </a:spcBef>
            </a:pPr>
            <a:r>
              <a:rPr lang="es-MX" sz="800" b="1" dirty="0" smtClean="0"/>
              <a:t>          COPIA DEL CERTIFICADO DE LIBERTAD DE GRAVAMEN, (ACTUALIZADO).</a:t>
            </a:r>
            <a:endParaRPr lang="es-MX" sz="800" dirty="0" smtClean="0"/>
          </a:p>
          <a:p>
            <a:pPr>
              <a:spcBef>
                <a:spcPts val="600"/>
              </a:spcBef>
            </a:pPr>
            <a:r>
              <a:rPr lang="es-MX" sz="800" b="1" dirty="0" smtClean="0"/>
              <a:t>          COPIA DEL RECIBO DE IMPUESTO PREDIAL (ACTUALIZADO).</a:t>
            </a:r>
          </a:p>
          <a:p>
            <a:pPr>
              <a:spcBef>
                <a:spcPts val="600"/>
              </a:spcBef>
            </a:pPr>
            <a:endParaRPr lang="es-MX" sz="900" b="1" dirty="0" smtClean="0">
              <a:latin typeface="Arial Rounded MT Bold" pitchFamily="34" charset="0"/>
            </a:endParaRPr>
          </a:p>
          <a:p>
            <a:pPr>
              <a:spcBef>
                <a:spcPts val="600"/>
              </a:spcBef>
            </a:pPr>
            <a:endParaRPr lang="es-MX" sz="900" b="1" dirty="0">
              <a:latin typeface="Arial Rounded MT Bold" pitchFamily="34" charset="0"/>
            </a:endParaRPr>
          </a:p>
          <a:p>
            <a:pPr>
              <a:spcBef>
                <a:spcPts val="600"/>
              </a:spcBef>
            </a:pPr>
            <a:endParaRPr lang="es-MX" sz="900" b="1" dirty="0" smtClean="0">
              <a:latin typeface="Arial Rounded MT Bold" pitchFamily="34" charset="0"/>
            </a:endParaRPr>
          </a:p>
          <a:p>
            <a:pPr>
              <a:spcBef>
                <a:spcPts val="600"/>
              </a:spcBef>
            </a:pPr>
            <a:endParaRPr lang="es-MX" sz="900" b="1" dirty="0" smtClean="0">
              <a:latin typeface="Arial Rounded MT Bold" pitchFamily="34" charset="0"/>
            </a:endParaRPr>
          </a:p>
          <a:p>
            <a:pPr>
              <a:spcBef>
                <a:spcPts val="600"/>
              </a:spcBef>
            </a:pPr>
            <a:endParaRPr lang="es-MX" sz="800" b="1" dirty="0" smtClean="0">
              <a:latin typeface="Arial Rounded MT Bold" pitchFamily="34" charset="0"/>
            </a:endParaRPr>
          </a:p>
          <a:p>
            <a:pPr>
              <a:spcBef>
                <a:spcPts val="600"/>
              </a:spcBef>
            </a:pPr>
            <a:r>
              <a:rPr lang="es-MX" sz="800" b="1" dirty="0" smtClean="0">
                <a:latin typeface="Arial Rounded MT Bold" pitchFamily="34" charset="0"/>
              </a:rPr>
              <a:t>       </a:t>
            </a:r>
          </a:p>
          <a:p>
            <a:pPr>
              <a:spcBef>
                <a:spcPts val="600"/>
              </a:spcBef>
            </a:pPr>
            <a:r>
              <a:rPr lang="es-MX" sz="800" b="1" dirty="0">
                <a:latin typeface="Arial Rounded MT Bold" pitchFamily="34" charset="0"/>
              </a:rPr>
              <a:t> </a:t>
            </a:r>
            <a:r>
              <a:rPr lang="es-MX" sz="800" b="1" dirty="0" smtClean="0">
                <a:latin typeface="Arial Rounded MT Bold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s-MX" sz="800" b="1" dirty="0" smtClean="0">
                <a:latin typeface="Arial Rounded MT Bold" pitchFamily="34" charset="0"/>
              </a:rPr>
              <a:t>  OBSERVACIONES</a:t>
            </a:r>
            <a:r>
              <a:rPr lang="es-MX" sz="800" b="1" dirty="0">
                <a:latin typeface="Arial Rounded MT Bold" pitchFamily="34" charset="0"/>
              </a:rPr>
              <a:t>: </a:t>
            </a:r>
            <a:endParaRPr lang="es-MX" sz="800" b="1" dirty="0" smtClean="0">
              <a:latin typeface="Arial Rounded MT Bold" pitchFamily="34" charset="0"/>
            </a:endParaRPr>
          </a:p>
          <a:p>
            <a:pPr>
              <a:spcBef>
                <a:spcPts val="600"/>
              </a:spcBef>
            </a:pPr>
            <a:endParaRPr lang="es-MX" sz="900" b="1" dirty="0">
              <a:latin typeface="Arial Rounded MT Bold" pitchFamily="34" charset="0"/>
            </a:endParaRPr>
          </a:p>
          <a:p>
            <a:pPr>
              <a:spcBef>
                <a:spcPts val="600"/>
              </a:spcBef>
            </a:pPr>
            <a:endParaRPr lang="es-MX" sz="900" b="1" dirty="0" smtClean="0">
              <a:latin typeface="Arial Rounded MT Bold" pitchFamily="34" charset="0"/>
            </a:endParaRPr>
          </a:p>
          <a:p>
            <a:pPr>
              <a:spcBef>
                <a:spcPts val="600"/>
              </a:spcBef>
            </a:pPr>
            <a:endParaRPr lang="es-MX" sz="900" b="1" dirty="0">
              <a:latin typeface="Arial Rounded MT Bold" pitchFamily="34" charset="0"/>
            </a:endParaRPr>
          </a:p>
          <a:p>
            <a:pPr>
              <a:spcBef>
                <a:spcPts val="600"/>
              </a:spcBef>
            </a:pPr>
            <a:endParaRPr lang="es-MX" sz="800" b="1" dirty="0"/>
          </a:p>
          <a:p>
            <a:pPr>
              <a:spcBef>
                <a:spcPts val="600"/>
              </a:spcBef>
            </a:pPr>
            <a:endParaRPr lang="es-MX" sz="800" dirty="0" smtClean="0"/>
          </a:p>
        </p:txBody>
      </p:sp>
      <p:cxnSp>
        <p:nvCxnSpPr>
          <p:cNvPr id="100" name="99 Conector recto"/>
          <p:cNvCxnSpPr/>
          <p:nvPr/>
        </p:nvCxnSpPr>
        <p:spPr>
          <a:xfrm>
            <a:off x="1512218" y="8317309"/>
            <a:ext cx="520438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119 Rectángulo"/>
          <p:cNvSpPr/>
          <p:nvPr/>
        </p:nvSpPr>
        <p:spPr>
          <a:xfrm>
            <a:off x="504106" y="6742132"/>
            <a:ext cx="6408762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800" b="1" dirty="0"/>
              <a:t>PLANO: EN FORMATO UNICO DE 90 X 60 CMS, EN PAPEL BOND, DEBIDAMENTE DOBLADO A TAMAÑO CARTA</a:t>
            </a:r>
            <a:r>
              <a:rPr lang="es-MX" sz="600" b="1" dirty="0"/>
              <a:t>,</a:t>
            </a:r>
            <a:r>
              <a:rPr lang="es-MX" sz="700" b="1" dirty="0"/>
              <a:t> QUE DEBERA CONTENER LOS DATOS DE: UNA LEYENDA QUE DIGA </a:t>
            </a:r>
            <a:r>
              <a:rPr lang="es-MX" sz="700" b="1" dirty="0" smtClean="0"/>
              <a:t> “AUTORIZACIÓN </a:t>
            </a:r>
            <a:r>
              <a:rPr lang="es-MX" sz="700" b="1" dirty="0"/>
              <a:t>DE RÉGIMEN DE PROPIEDAD EN </a:t>
            </a:r>
            <a:r>
              <a:rPr lang="es-MX" sz="700" b="1" dirty="0" smtClean="0"/>
              <a:t>CONDOMINIO VERTICAL, HORIZONTAL Ó MIXTO, SEGÚN SEA EL CASO </a:t>
            </a:r>
            <a:r>
              <a:rPr lang="es-MX" sz="700" b="1" dirty="0"/>
              <a:t>Y ADJUNTO CON EL NOMBRE DEL </a:t>
            </a:r>
            <a:r>
              <a:rPr lang="es-MX" sz="700" b="1" dirty="0" smtClean="0"/>
              <a:t>DIRECTOR______________________, </a:t>
            </a:r>
            <a:r>
              <a:rPr lang="es-MX" sz="700" b="1" dirty="0"/>
              <a:t>Y DEL </a:t>
            </a:r>
            <a:r>
              <a:rPr lang="es-MX" sz="800" b="1"/>
              <a:t>SUBDIRECTOR </a:t>
            </a:r>
            <a:r>
              <a:rPr lang="es-MX" sz="800" b="1" smtClean="0"/>
              <a:t>LA __________________________</a:t>
            </a:r>
            <a:r>
              <a:rPr lang="es-MX" sz="700" b="1" smtClean="0"/>
              <a:t>, </a:t>
            </a:r>
            <a:r>
              <a:rPr lang="es-MX" sz="700" b="1" dirty="0"/>
              <a:t>DIBUJAR TODAS LAS PLANTAS ARQUITECTONICAS POR NIVEL Y DE </a:t>
            </a:r>
            <a:r>
              <a:rPr lang="es-MX" sz="700" b="1" dirty="0" smtClean="0"/>
              <a:t>AZOTEA, AMUEBLADAS </a:t>
            </a:r>
            <a:r>
              <a:rPr lang="es-MX" sz="700" b="1" dirty="0"/>
              <a:t>SEGÚN SEA EL CASO, 1 CORTE AMUEBLADO, CON COTAS Y EJES; ESPECIFICACIONES DE CONSTRUCCIÓN; ANEXAR </a:t>
            </a:r>
            <a:r>
              <a:rPr lang="es-MX" sz="700" b="1" dirty="0" smtClean="0"/>
              <a:t>LAS 5 TABLAS PARA REGIMEN DE CONDOMINIO, QUE SON LAS SIGUIENTES: TABLAS DE </a:t>
            </a:r>
            <a:r>
              <a:rPr lang="es-MX" sz="700" b="1" dirty="0"/>
              <a:t>USOS DE SUELO, TABLA DE AREAS PRIVATIVAS, TABLA DE MEDIDAS Y COLINDANCIAS DE ÁREAS PRIVATIVAS, TABLA DE ÁREAS COMUNES Y TABLAS DE MEDIDAS Y </a:t>
            </a:r>
            <a:r>
              <a:rPr lang="es-MX" sz="700" b="1" dirty="0" smtClean="0"/>
              <a:t>COLINDANCIAS </a:t>
            </a:r>
            <a:r>
              <a:rPr lang="es-MX" sz="700" b="1" dirty="0"/>
              <a:t>DE ÁREAS COMUNES</a:t>
            </a:r>
            <a:r>
              <a:rPr lang="es-MX" sz="700" b="1" dirty="0" smtClean="0"/>
              <a:t>, LAS TABLAS Y PLANTAS ARQUITECTONICAS DEBE CONTENER LA MISMA INFORMACIÓN PARA SER COTEJADAS. </a:t>
            </a:r>
            <a:r>
              <a:rPr lang="es-MX" sz="800" b="1" dirty="0" smtClean="0"/>
              <a:t> </a:t>
            </a:r>
            <a:r>
              <a:rPr lang="es-MX" sz="800" b="1" u="sng" dirty="0" smtClean="0"/>
              <a:t>ESTE SE </a:t>
            </a:r>
            <a:r>
              <a:rPr lang="es-MX" sz="800" b="1" u="sng" dirty="0"/>
              <a:t>SUJETARÁ A PREVIA REVISIÓN PARA POSIBLES CORRECCIONES</a:t>
            </a:r>
            <a:r>
              <a:rPr lang="es-MX" sz="700" b="1" u="sng" dirty="0"/>
              <a:t> </a:t>
            </a:r>
            <a:r>
              <a:rPr lang="es-MX" sz="700" b="1" dirty="0"/>
              <a:t>Y </a:t>
            </a:r>
            <a:r>
              <a:rPr lang="es-MX" sz="700" b="1" dirty="0" smtClean="0"/>
              <a:t>DEBERA </a:t>
            </a:r>
            <a:r>
              <a:rPr lang="es-MX" sz="700" b="1" dirty="0"/>
              <a:t>APEGARSE A LAS SIGUENTES CARACTERISTICAS</a:t>
            </a:r>
            <a:r>
              <a:rPr lang="es-MX" sz="700" b="1" dirty="0" smtClean="0"/>
              <a:t>:</a:t>
            </a:r>
            <a:endParaRPr lang="es-MX" sz="700" dirty="0"/>
          </a:p>
          <a:p>
            <a:pPr lvl="0" algn="just"/>
            <a:r>
              <a:rPr lang="es-MX" sz="700" b="1" dirty="0" smtClean="0"/>
              <a:t>TODAS LAS PLANTAS ARQUITECTONICAS QUE SE ENCUENTREN EN EL PLANO, DEBERAN TRAER SU POLIGONO GENERAL DEL PREDIO DE ACUERDO A ESCRITURA PÚBLICA, JUNTO A SUS ORIENTACIONES, COLINDANTES Y MEDIDAS; LA UBICACIÓN DEL PREDIO DEBE COINCIDIR CON LA NOMENCLATURA OFICIAL DEL ALINEAMIENTO Y NÚM. OFICIAL, LA FECHA DEL PLANO A REVISIÓN DEBE ESTAR ACTUIALIZADA,  CUANDO EL PLANO A CONDOMINIO YA NO PRESENTE OBSERVACIONES, DEBERÁ TRAER LOS DIGITALES  EN USB Y CD  DE LOS PLANOS EN AUTO CAD Y TABLAS EN EXCEL  EN FORMATO 2004 Ó 2007. PARA SER INSERTADAS A LA  OFICIO DE AUTORIZACIÓN.</a:t>
            </a:r>
          </a:p>
        </p:txBody>
      </p:sp>
      <p:sp>
        <p:nvSpPr>
          <p:cNvPr id="55" name="54 Rectángulo"/>
          <p:cNvSpPr/>
          <p:nvPr/>
        </p:nvSpPr>
        <p:spPr>
          <a:xfrm>
            <a:off x="423903" y="6806687"/>
            <a:ext cx="108014" cy="1014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/>
          </a:p>
        </p:txBody>
      </p:sp>
      <p:sp>
        <p:nvSpPr>
          <p:cNvPr id="57" name="56 Rectángulo"/>
          <p:cNvSpPr/>
          <p:nvPr/>
        </p:nvSpPr>
        <p:spPr>
          <a:xfrm>
            <a:off x="421614" y="6559707"/>
            <a:ext cx="108014" cy="1014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/>
          </a:p>
        </p:txBody>
      </p:sp>
      <p:sp>
        <p:nvSpPr>
          <p:cNvPr id="58" name="57 Rectángulo"/>
          <p:cNvSpPr/>
          <p:nvPr/>
        </p:nvSpPr>
        <p:spPr>
          <a:xfrm>
            <a:off x="423176" y="6373093"/>
            <a:ext cx="108014" cy="1014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/>
          </a:p>
        </p:txBody>
      </p:sp>
      <p:sp>
        <p:nvSpPr>
          <p:cNvPr id="59" name="58 Rectángulo"/>
          <p:cNvSpPr/>
          <p:nvPr/>
        </p:nvSpPr>
        <p:spPr>
          <a:xfrm>
            <a:off x="423176" y="6171918"/>
            <a:ext cx="108014" cy="1014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/>
          </a:p>
        </p:txBody>
      </p:sp>
      <p:sp>
        <p:nvSpPr>
          <p:cNvPr id="60" name="59 Rectángulo"/>
          <p:cNvSpPr/>
          <p:nvPr/>
        </p:nvSpPr>
        <p:spPr>
          <a:xfrm>
            <a:off x="421821" y="5983643"/>
            <a:ext cx="108014" cy="1014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/>
          </a:p>
        </p:txBody>
      </p:sp>
      <p:sp>
        <p:nvSpPr>
          <p:cNvPr id="61" name="60 Rectángulo"/>
          <p:cNvSpPr/>
          <p:nvPr/>
        </p:nvSpPr>
        <p:spPr>
          <a:xfrm>
            <a:off x="423903" y="5789720"/>
            <a:ext cx="108014" cy="1014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/>
          </a:p>
        </p:txBody>
      </p:sp>
      <p:sp>
        <p:nvSpPr>
          <p:cNvPr id="63" name="62 Rectángulo"/>
          <p:cNvSpPr/>
          <p:nvPr/>
        </p:nvSpPr>
        <p:spPr>
          <a:xfrm>
            <a:off x="422449" y="5373555"/>
            <a:ext cx="108014" cy="1014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/>
          </a:p>
        </p:txBody>
      </p:sp>
      <p:sp>
        <p:nvSpPr>
          <p:cNvPr id="64" name="63 Rectángulo"/>
          <p:cNvSpPr/>
          <p:nvPr/>
        </p:nvSpPr>
        <p:spPr>
          <a:xfrm>
            <a:off x="421614" y="5187388"/>
            <a:ext cx="108014" cy="1014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/>
          </a:p>
        </p:txBody>
      </p:sp>
      <p:cxnSp>
        <p:nvCxnSpPr>
          <p:cNvPr id="70" name="69 Conector recto"/>
          <p:cNvCxnSpPr/>
          <p:nvPr/>
        </p:nvCxnSpPr>
        <p:spPr>
          <a:xfrm>
            <a:off x="504106" y="8533333"/>
            <a:ext cx="621249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504106" y="8749357"/>
            <a:ext cx="621249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CuadroTexto"/>
          <p:cNvSpPr txBox="1"/>
          <p:nvPr/>
        </p:nvSpPr>
        <p:spPr>
          <a:xfrm>
            <a:off x="648123" y="8873255"/>
            <a:ext cx="6264695" cy="236142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REVISÓ DOCUMETOS : </a:t>
            </a:r>
            <a:r>
              <a:rPr lang="es-MX" sz="900" dirty="0" smtClean="0">
                <a:latin typeface="Arial Rounded MT Bold" pitchFamily="34" charset="0"/>
              </a:rPr>
              <a:t>_________________________________ </a:t>
            </a:r>
            <a:r>
              <a:rPr lang="es-MX" sz="800" dirty="0" smtClean="0">
                <a:latin typeface="Arial Rounded MT Bold" pitchFamily="34" charset="0"/>
              </a:rPr>
              <a:t>FECHA DE RECEPCIÓN:______________________________</a:t>
            </a:r>
            <a:endParaRPr lang="es-MX" sz="900" dirty="0" smtClean="0">
              <a:latin typeface="Arial Rounded MT Bold" pitchFamily="34" charset="0"/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423903" y="5576664"/>
            <a:ext cx="108014" cy="1014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/>
          </a:p>
        </p:txBody>
      </p:sp>
      <p:pic>
        <p:nvPicPr>
          <p:cNvPr id="51" name="74 Imagen" descr="C:\Users\Azucena\Documents\logo oficial municipio centro.jpg"/>
          <p:cNvPicPr/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21" y="236238"/>
            <a:ext cx="1366888" cy="1096296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2715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22464" y="114297"/>
            <a:ext cx="7002828" cy="9499155"/>
          </a:xfrm>
          <a:prstGeom prst="roundRect">
            <a:avLst>
              <a:gd name="adj" fmla="val 6130"/>
            </a:avLst>
          </a:prstGeom>
          <a:noFill/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spcCol="0" rtlCol="0" anchor="ctr"/>
          <a:lstStyle/>
          <a:p>
            <a:pPr algn="ctr"/>
            <a:endParaRPr lang="es-MX" dirty="0"/>
          </a:p>
        </p:txBody>
      </p:sp>
      <p:sp>
        <p:nvSpPr>
          <p:cNvPr id="10" name="9 Rectángulo redondeado"/>
          <p:cNvSpPr/>
          <p:nvPr/>
        </p:nvSpPr>
        <p:spPr>
          <a:xfrm>
            <a:off x="360090" y="180615"/>
            <a:ext cx="6408712" cy="9360830"/>
          </a:xfrm>
          <a:prstGeom prst="roundRect">
            <a:avLst>
              <a:gd name="adj" fmla="val 6448"/>
            </a:avLst>
          </a:prstGeom>
          <a:noFill/>
          <a:ln w="1270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32543" y="9181405"/>
            <a:ext cx="6336259" cy="343864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 algn="just"/>
            <a:r>
              <a:rPr lang="es-MX" sz="1000" b="1" dirty="0" smtClean="0">
                <a:latin typeface="Arial Rounded MT Bold" pitchFamily="34" charset="0"/>
              </a:rPr>
              <a:t>IMPORTANTE:</a:t>
            </a:r>
            <a:r>
              <a:rPr lang="es-MX" sz="700" dirty="0" smtClean="0">
                <a:latin typeface="Arial Rounded MT Bold" pitchFamily="34" charset="0"/>
              </a:rPr>
              <a:t> </a:t>
            </a:r>
            <a:r>
              <a:rPr lang="es-MX" sz="600" dirty="0" smtClean="0">
                <a:latin typeface="Arial Rounded MT Bold" pitchFamily="34" charset="0"/>
              </a:rPr>
              <a:t>UNA VEZ AUTORIZADO EL PROYECTO Y LISTO PARA SU ENTREGA; EL INTERESADO DEBERÁ FOTOCOPIAR LOS PLANOS QUE CONTENGA EL PROYECTO AUTORIZADO (2 JUEGOS DE COPIAS)   Y ENTREGAR </a:t>
            </a:r>
            <a:r>
              <a:rPr lang="es-MX" sz="600" dirty="0">
                <a:latin typeface="Arial Rounded MT Bold" pitchFamily="34" charset="0"/>
              </a:rPr>
              <a:t>  </a:t>
            </a:r>
            <a:r>
              <a:rPr lang="es-MX" sz="600" dirty="0" smtClean="0">
                <a:latin typeface="Arial Rounded MT Bold" pitchFamily="34" charset="0"/>
              </a:rPr>
              <a:t>EL ORIGINAL Y COPIA EN VENTANILLA ÚNICA.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432099" y="8533333"/>
            <a:ext cx="6336704" cy="728584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 algn="just"/>
            <a:r>
              <a:rPr lang="es-MX" sz="900" b="1" dirty="0" smtClean="0">
                <a:latin typeface="Arial Rounded MT Bold" pitchFamily="34" charset="0"/>
              </a:rPr>
              <a:t>NOTAS: </a:t>
            </a:r>
            <a:r>
              <a:rPr lang="es-MX" sz="600" dirty="0" smtClean="0">
                <a:latin typeface="Arial Rounded MT Bold" pitchFamily="34" charset="0"/>
              </a:rPr>
              <a:t>UNA VEZ ENTREGADOS TODOS LOS DOCUMENTOS RELACIONADOS, LOS PLANOS INGRESADOS SE SUJETARAN  A  PREVIAS  REVISIONES A LA AUTORIZACIÓN DEL REGIMEN DE PROPIEDAD EN CONDOMINIO. (</a:t>
            </a:r>
            <a:r>
              <a:rPr lang="es-MX" sz="700" b="1" dirty="0" smtClean="0">
                <a:latin typeface="Arial Rounded MT Bold" pitchFamily="34" charset="0"/>
              </a:rPr>
              <a:t>PLAZO DE ENTREGA POR REVISIÓN , 7 DÍAS HABILES</a:t>
            </a:r>
            <a:r>
              <a:rPr lang="es-MX" sz="600" dirty="0" smtClean="0">
                <a:latin typeface="Arial Rounded MT Bold" pitchFamily="34" charset="0"/>
              </a:rPr>
              <a:t>).  EL COSTO DEL REGIMEN DE PROPIEDAD EN CONDOMINIO ES DE </a:t>
            </a:r>
            <a:r>
              <a:rPr lang="es-MX" sz="700" b="1" dirty="0" smtClean="0">
                <a:latin typeface="Arial Rounded MT Bold" pitchFamily="34" charset="0"/>
              </a:rPr>
              <a:t>$ 7.30 </a:t>
            </a:r>
            <a:r>
              <a:rPr lang="es-MX" sz="600" dirty="0" smtClean="0">
                <a:latin typeface="Arial Rounded MT Bold" pitchFamily="34" charset="0"/>
              </a:rPr>
              <a:t>(SIETE PESOS 30/100 MN.) POR M2 DEL TERRENO. ART. 98 DE LA LEY DE ORDENAMIENTO SUSTENTABLE DEL TERRITORIO DEL ESTADO DE TABASCO, QUEDA PROHIBIDO A LOS SERVIDORES PÚBLICOS QUE TENGAN A SU CARGO LA RECEPCIÓN Y REVISIÓN DE EXPEDIENTES RELATIVOS A OBRAS DE URBANIZACIÓN Y EDIFICACIÓN, BAJO ESTRICTA RESPONSABILIDAD, RECIBIR EXPEDIENTES INCOMPLETOS Ó SOLICITUDES CONDICIONADAS, AL CUMPLIMIENTO POSTERIOR DE REQUISITOS POR PARTE DE SU PROMOVENTE.</a:t>
            </a:r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auto">
          <a:xfrm>
            <a:off x="614140" y="684461"/>
            <a:ext cx="1179512" cy="115212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altLang="es-MX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NOTA:</a:t>
            </a:r>
            <a:r>
              <a:rPr kumimoji="0" lang="es-MX" altLang="es-MX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altLang="es-MX" sz="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UNA VEZ ENTREGADOS TODOS LOS DOCUMENTOS RELACIONADOS, SE REALIZA UNA REVISÓN DE LOS PLANO EN UN TIEMPO MÁXIMO DE 7 DIAS HÁBILES PARA PROYECTOS PEQUEÑOS.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5328642" y="736700"/>
            <a:ext cx="1224135" cy="10081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s-MX" altLang="es-MX" sz="600" b="1" i="1" dirty="0">
                <a:latin typeface="Arial" pitchFamily="34" charset="0"/>
                <a:cs typeface="Arial" pitchFamily="34" charset="0"/>
              </a:rPr>
              <a:t>NOTA: LOS BALCONES Y TERRAZAS QUE SE ENCUENTREN FUERA DEL ALINEAMIENTO DEL PARAMETRO DE LA EDIFICACIÓN NO SE INTEGRAN AL REGIMEN DE PROPIEDAD EN CONDOMINIO.</a:t>
            </a:r>
          </a:p>
        </p:txBody>
      </p:sp>
      <p:grpSp>
        <p:nvGrpSpPr>
          <p:cNvPr id="37" name="36 Grupo"/>
          <p:cNvGrpSpPr/>
          <p:nvPr/>
        </p:nvGrpSpPr>
        <p:grpSpPr>
          <a:xfrm>
            <a:off x="504993" y="201169"/>
            <a:ext cx="6119793" cy="195260"/>
            <a:chOff x="0" y="0"/>
            <a:chExt cx="6119793" cy="205281"/>
          </a:xfrm>
        </p:grpSpPr>
        <p:sp>
          <p:nvSpPr>
            <p:cNvPr id="38" name="37 Rectángulo redondeado"/>
            <p:cNvSpPr/>
            <p:nvPr/>
          </p:nvSpPr>
          <p:spPr>
            <a:xfrm>
              <a:off x="0" y="0"/>
              <a:ext cx="6119793" cy="205281"/>
            </a:xfrm>
            <a:prstGeom prst="round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38 Rectángulo"/>
            <p:cNvSpPr/>
            <p:nvPr/>
          </p:nvSpPr>
          <p:spPr>
            <a:xfrm>
              <a:off x="10535" y="10535"/>
              <a:ext cx="6098723" cy="1947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66725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kern="1200" dirty="0" smtClean="0">
                  <a:latin typeface="Arial Rounded MT Bold" pitchFamily="34" charset="0"/>
                </a:rPr>
                <a:t>FORMATO DE TABLAS :</a:t>
              </a:r>
              <a:endParaRPr lang="es-MX" sz="1000" b="1" kern="1200" dirty="0">
                <a:latin typeface="Arial Rounded MT Bold" pitchFamily="34" charset="0"/>
              </a:endParaRPr>
            </a:p>
          </p:txBody>
        </p:sp>
      </p:grpSp>
      <p:grpSp>
        <p:nvGrpSpPr>
          <p:cNvPr id="43" name="42 Grupo"/>
          <p:cNvGrpSpPr/>
          <p:nvPr/>
        </p:nvGrpSpPr>
        <p:grpSpPr>
          <a:xfrm>
            <a:off x="474254" y="7165181"/>
            <a:ext cx="6119793" cy="216023"/>
            <a:chOff x="0" y="-36464"/>
            <a:chExt cx="6119793" cy="241744"/>
          </a:xfrm>
        </p:grpSpPr>
        <p:sp>
          <p:nvSpPr>
            <p:cNvPr id="44" name="43 Rectángulo redondeado"/>
            <p:cNvSpPr/>
            <p:nvPr/>
          </p:nvSpPr>
          <p:spPr>
            <a:xfrm>
              <a:off x="0" y="-36464"/>
              <a:ext cx="6119793" cy="215815"/>
            </a:xfrm>
            <a:prstGeom prst="round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44 Rectángulo"/>
            <p:cNvSpPr/>
            <p:nvPr/>
          </p:nvSpPr>
          <p:spPr>
            <a:xfrm>
              <a:off x="10535" y="10535"/>
              <a:ext cx="6098723" cy="1947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66725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>
                  <a:latin typeface="Arial Rounded MT Bold" pitchFamily="34" charset="0"/>
                </a:rPr>
                <a:t>APLICA PARA CONJUNTOS HABITACIONALES Y MULTIFAMILIARES :</a:t>
              </a:r>
              <a:endParaRPr lang="es-MX" sz="900" b="1" kern="1200" dirty="0">
                <a:latin typeface="Arial Rounded MT Bold" pitchFamily="34" charset="0"/>
              </a:endParaRPr>
            </a:p>
          </p:txBody>
        </p:sp>
      </p:grpSp>
      <p:graphicFrame>
        <p:nvGraphicFramePr>
          <p:cNvPr id="46" name="4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22220"/>
              </p:ext>
            </p:extLst>
          </p:nvPr>
        </p:nvGraphicFramePr>
        <p:xfrm>
          <a:off x="2578157" y="7423478"/>
          <a:ext cx="1911985" cy="495300"/>
        </p:xfrm>
        <a:graphic>
          <a:graphicData uri="http://schemas.openxmlformats.org/drawingml/2006/table">
            <a:tbl>
              <a:tblPr firstRow="1" firstCol="1" bandRow="1"/>
              <a:tblGrid>
                <a:gridCol w="1131570"/>
                <a:gridCol w="780415"/>
              </a:tblGrid>
              <a:tr h="15621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600" b="1" dirty="0">
                          <a:effectLst/>
                          <a:latin typeface="Arial"/>
                          <a:ea typeface="Times New Roman"/>
                        </a:rPr>
                        <a:t>TABLA DE ÁREA DE DONACIÓN (URBANIZADOS)</a:t>
                      </a:r>
                      <a:endParaRPr lang="es-MX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6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600" b="1">
                          <a:effectLst/>
                          <a:latin typeface="Arial"/>
                          <a:ea typeface="Times New Roman"/>
                        </a:rPr>
                        <a:t>ÁREA COMÚN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600" b="1" dirty="0">
                          <a:effectLst/>
                          <a:latin typeface="Arial"/>
                          <a:ea typeface="Times New Roman"/>
                        </a:rPr>
                        <a:t>ÁREA COMÚN</a:t>
                      </a:r>
                      <a:endParaRPr lang="es-MX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  <a:latin typeface="Arial"/>
                          <a:ea typeface="Times New Roman"/>
                        </a:rPr>
                        <a:t>ÁREA DE DONACIÓN</a:t>
                      </a:r>
                      <a:endParaRPr lang="es-MX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  <a:latin typeface="Arial"/>
                          <a:ea typeface="Times New Roman"/>
                        </a:rPr>
                        <a:t>200.00</a:t>
                      </a:r>
                      <a:endParaRPr lang="es-MX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7" name="4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564091"/>
              </p:ext>
            </p:extLst>
          </p:nvPr>
        </p:nvGraphicFramePr>
        <p:xfrm>
          <a:off x="1872258" y="7990786"/>
          <a:ext cx="3581690" cy="614555"/>
        </p:xfrm>
        <a:graphic>
          <a:graphicData uri="http://schemas.openxmlformats.org/drawingml/2006/table">
            <a:tbl>
              <a:tblPr firstRow="1" firstCol="1" bandRow="1"/>
              <a:tblGrid>
                <a:gridCol w="1932489"/>
                <a:gridCol w="1649201"/>
              </a:tblGrid>
              <a:tr h="12291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600" b="1" dirty="0">
                          <a:effectLst/>
                          <a:latin typeface="Arial"/>
                          <a:ea typeface="Times New Roman"/>
                        </a:rPr>
                        <a:t>TABLA DE ÁREA VERDE  (MUNICIPALIZADOS A FAVOR DEL MUNICIPIO)</a:t>
                      </a:r>
                      <a:endParaRPr lang="es-MX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2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600" b="1">
                          <a:effectLst/>
                          <a:latin typeface="Arial"/>
                          <a:ea typeface="Times New Roman"/>
                        </a:rPr>
                        <a:t>ÁREA COMÚN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600" b="1">
                          <a:effectLst/>
                          <a:latin typeface="Arial"/>
                          <a:ea typeface="Times New Roman"/>
                        </a:rPr>
                        <a:t>ÁREA COMÚN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  <a:latin typeface="Arial"/>
                          <a:ea typeface="Times New Roman"/>
                        </a:rPr>
                        <a:t>ÁREA VERDE 1</a:t>
                      </a:r>
                      <a:endParaRPr lang="es-MX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  <a:latin typeface="Arial"/>
                          <a:ea typeface="Times New Roman"/>
                        </a:rPr>
                        <a:t>200.00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  <a:latin typeface="Arial"/>
                          <a:ea typeface="Times New Roman"/>
                        </a:rPr>
                        <a:t>ÁREA VERDE 2</a:t>
                      </a:r>
                      <a:endParaRPr lang="es-MX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  <a:latin typeface="Arial"/>
                          <a:ea typeface="Times New Roman"/>
                        </a:rPr>
                        <a:t>200.00</a:t>
                      </a:r>
                      <a:endParaRPr lang="es-MX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600" b="1" dirty="0">
                          <a:effectLst/>
                          <a:latin typeface="Arial"/>
                          <a:ea typeface="Times New Roman"/>
                        </a:rPr>
                        <a:t>ÁREA TOTAL</a:t>
                      </a:r>
                      <a:endParaRPr lang="es-MX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600" b="1" dirty="0">
                          <a:effectLst/>
                          <a:latin typeface="Arial"/>
                          <a:ea typeface="Times New Roman"/>
                        </a:rPr>
                        <a:t>400</a:t>
                      </a:r>
                      <a:endParaRPr lang="es-MX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" name="AutoShape 12"/>
          <p:cNvSpPr>
            <a:spLocks noChangeArrowheads="1"/>
          </p:cNvSpPr>
          <p:nvPr/>
        </p:nvSpPr>
        <p:spPr bwMode="auto">
          <a:xfrm>
            <a:off x="5585935" y="7453213"/>
            <a:ext cx="1008112" cy="74241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altLang="es-MX" sz="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PARA LA TABLA A Y B, SE APLICARÁ PARA EL CASO DE MULTIFAMILIARES Ó CONJUNTOS HABITACIONALES</a:t>
            </a:r>
            <a:r>
              <a:rPr kumimoji="0" lang="es-MX" altLang="es-MX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538159"/>
              </p:ext>
            </p:extLst>
          </p:nvPr>
        </p:nvGraphicFramePr>
        <p:xfrm>
          <a:off x="432098" y="2093360"/>
          <a:ext cx="6289185" cy="1340739"/>
        </p:xfrm>
        <a:graphic>
          <a:graphicData uri="http://schemas.openxmlformats.org/drawingml/2006/table">
            <a:tbl>
              <a:tblPr firstRow="1" firstCol="1" bandRow="1"/>
              <a:tblGrid>
                <a:gridCol w="648072"/>
                <a:gridCol w="576064"/>
                <a:gridCol w="720080"/>
                <a:gridCol w="1054117"/>
                <a:gridCol w="314035"/>
                <a:gridCol w="893203"/>
                <a:gridCol w="434526"/>
                <a:gridCol w="990918"/>
                <a:gridCol w="658170"/>
              </a:tblGrid>
              <a:tr h="58059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TABLA DE ÁREAS PRIVATIVAS 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6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CONCEPTO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NIVEL 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HABITACIONAL  SUP. M2 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ÁREA PRIVADA CONSTRUIDA SUP. M2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ÁREA PRIVADA SIN CONSTRUIR  SUP.M2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RESUMEN DE ÁREAS PRIVATIVAS SUP. M2 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    INDIVISOS POR DEPTO. 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022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DEPTO. 1</a:t>
                      </a:r>
                      <a:endParaRPr lang="es-MX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PLANTA BAJA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99.04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PATIO DE SERVICIO 1</a:t>
                      </a:r>
                      <a:endParaRPr lang="es-MX" sz="6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14.31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PORTICO 1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6.61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127.60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28.35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4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PORTICO 2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7.64</a:t>
                      </a:r>
                      <a:endParaRPr lang="es-MX" sz="6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22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DEPTO. 2</a:t>
                      </a:r>
                      <a:endParaRPr lang="es-MX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PLANTA BAJA</a:t>
                      </a:r>
                      <a:endParaRPr lang="es-MX" sz="6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52.56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PATIO DE SERVICIO 1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14.72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PATIO DE SERVICIO 2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7.74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98.71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21.93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1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CUARTO DE SERVICIO</a:t>
                      </a:r>
                      <a:endParaRPr lang="es-MX" sz="6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23.69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224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DEPTO. 3</a:t>
                      </a:r>
                      <a:endParaRPr lang="es-MX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1ER. NIVEL</a:t>
                      </a:r>
                      <a:endParaRPr lang="es-MX" sz="6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56.07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LAVADERO</a:t>
                      </a:r>
                      <a:endParaRPr lang="es-MX" sz="6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3.06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TERRAZA</a:t>
                      </a:r>
                      <a:endParaRPr lang="es-MX" sz="6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159.42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223.79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49.72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0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ESCALERA P.B.</a:t>
                      </a:r>
                      <a:endParaRPr lang="es-MX" sz="6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3.15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30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ESCALERA P.A.</a:t>
                      </a:r>
                      <a:endParaRPr lang="es-MX" sz="6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2.09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1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s-MX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6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207.67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63.42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179.01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450.10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100.00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560113"/>
              </p:ext>
            </p:extLst>
          </p:nvPr>
        </p:nvGraphicFramePr>
        <p:xfrm>
          <a:off x="1712699" y="3492773"/>
          <a:ext cx="3543935" cy="928878"/>
        </p:xfrm>
        <a:graphic>
          <a:graphicData uri="http://schemas.openxmlformats.org/drawingml/2006/table">
            <a:tbl>
              <a:tblPr firstRow="1" firstCol="1" bandRow="1"/>
              <a:tblGrid>
                <a:gridCol w="1356530"/>
                <a:gridCol w="1356530"/>
                <a:gridCol w="830875"/>
              </a:tblGrid>
              <a:tr h="6478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 A B L A    D E    Á R E A S  C O M U N E S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NIVEL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CONCEPTO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SUP. M2</a:t>
                      </a:r>
                      <a:endParaRPr lang="es-MX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13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PLANTA BAJA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A.C.S.C.  COCHERA 1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20.06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3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A.C.C.  COCHERA 2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30.48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1ER. NIVEL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A.C.S.C.  AZOTEA 1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22.98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2DO. NIVEL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A.C.S.C.  AZOTEA 2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59.12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39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132.64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784188"/>
              </p:ext>
            </p:extLst>
          </p:nvPr>
        </p:nvGraphicFramePr>
        <p:xfrm>
          <a:off x="1872258" y="413932"/>
          <a:ext cx="3168352" cy="1638681"/>
        </p:xfrm>
        <a:graphic>
          <a:graphicData uri="http://schemas.openxmlformats.org/drawingml/2006/table">
            <a:tbl>
              <a:tblPr firstRow="1" firstCol="1" bandRow="1"/>
              <a:tblGrid>
                <a:gridCol w="2388140"/>
                <a:gridCol w="780212"/>
              </a:tblGrid>
              <a:tr h="1415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 A B L A    D E    U S OS    D E    S U E L O</a:t>
                      </a:r>
                      <a:endParaRPr lang="es-MX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2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CONCEPTO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SUP. M2</a:t>
                      </a:r>
                      <a:endParaRPr lang="es-MX" sz="6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02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A.P.S.C.  PORTICO 1 - DEPTO. 1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6.61</a:t>
                      </a:r>
                      <a:endParaRPr lang="es-MX" sz="65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A.P.C.  PORTICO 2 - DEPTO. 1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7.64</a:t>
                      </a:r>
                      <a:endParaRPr lang="es-MX" sz="65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A.P.C. DEPTO. 1 - HABITACIONAL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99.04</a:t>
                      </a:r>
                      <a:endParaRPr lang="es-MX" sz="65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A.C.S.C.  COCHERA 1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20.06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A.C.C.  COCHERA 2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30.48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A.P.S.C.  ESCALERA P.B.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3.15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A.P.C.  PATIO DE SERVICIO 1- DEPTO. 1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14.31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A.P.C.  PATIO DE SERVICIO 1 - DEPTO. 2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14.72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A.P.S.C.  PATIO DE SERVICIO 2- DEPTO. 2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7.74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A.P.C. DEPTO. 2 - HABITACIONAL</a:t>
                      </a:r>
                      <a:endParaRPr lang="es-MX" sz="65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52.56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A.P.C.  CUARTO DE SERVICIO- DEPTO. 2</a:t>
                      </a:r>
                      <a:endParaRPr lang="es-MX" sz="65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23.69</a:t>
                      </a:r>
                      <a:endParaRPr lang="es-MX" sz="6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s-MX" sz="6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280.00</a:t>
                      </a:r>
                      <a:endParaRPr lang="es-MX" sz="6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pSp>
        <p:nvGrpSpPr>
          <p:cNvPr id="40" name="39 Grupo"/>
          <p:cNvGrpSpPr/>
          <p:nvPr/>
        </p:nvGrpSpPr>
        <p:grpSpPr>
          <a:xfrm>
            <a:off x="144066" y="4428877"/>
            <a:ext cx="6624737" cy="288032"/>
            <a:chOff x="-242949" y="-564521"/>
            <a:chExt cx="6408713" cy="205281"/>
          </a:xfrm>
        </p:grpSpPr>
        <p:sp>
          <p:nvSpPr>
            <p:cNvPr id="41" name="40 Rectángulo redondeado"/>
            <p:cNvSpPr/>
            <p:nvPr/>
          </p:nvSpPr>
          <p:spPr>
            <a:xfrm>
              <a:off x="0" y="-564521"/>
              <a:ext cx="6119793" cy="205281"/>
            </a:xfrm>
            <a:prstGeom prst="round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41 Rectángulo"/>
            <p:cNvSpPr/>
            <p:nvPr/>
          </p:nvSpPr>
          <p:spPr>
            <a:xfrm>
              <a:off x="-242949" y="-564521"/>
              <a:ext cx="6408713" cy="1947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endParaRPr lang="es-MX" sz="800" b="1" dirty="0" smtClean="0">
                <a:latin typeface="Arial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s-MX" sz="750" b="1" dirty="0" smtClean="0">
                  <a:latin typeface="Arial"/>
                  <a:ea typeface="Times New Roman"/>
                </a:rPr>
                <a:t>   2 </a:t>
              </a:r>
              <a:r>
                <a:rPr lang="es-MX" sz="750" b="1" dirty="0">
                  <a:latin typeface="Arial"/>
                  <a:ea typeface="Times New Roman"/>
                </a:rPr>
                <a:t>TABLAS DE MEDIDAS Y COLINDANCIAS, UNA ES DE </a:t>
              </a:r>
              <a:endParaRPr lang="es-MX" sz="750" dirty="0"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s-MX" sz="750" b="1" dirty="0">
                  <a:latin typeface="Arial"/>
                  <a:ea typeface="Times New Roman"/>
                </a:rPr>
                <a:t>        </a:t>
              </a:r>
              <a:r>
                <a:rPr lang="es-MX" sz="750" b="1" dirty="0" smtClean="0">
                  <a:latin typeface="Arial"/>
                  <a:ea typeface="Times New Roman"/>
                </a:rPr>
                <a:t>(MEDIDAS </a:t>
              </a:r>
              <a:r>
                <a:rPr lang="es-MX" sz="750" b="1" dirty="0">
                  <a:latin typeface="Arial"/>
                  <a:ea typeface="Times New Roman"/>
                </a:rPr>
                <a:t>Y COLINDANCIAS DE ÁREAS PRIVADAS)  </a:t>
              </a:r>
              <a:r>
                <a:rPr lang="es-MX" sz="750" b="1" dirty="0" smtClean="0">
                  <a:latin typeface="Arial"/>
                  <a:ea typeface="Times New Roman"/>
                </a:rPr>
                <a:t>Y OTRA DE (</a:t>
              </a:r>
              <a:r>
                <a:rPr lang="es-MX" sz="750" b="1" dirty="0">
                  <a:latin typeface="Arial"/>
                  <a:ea typeface="Times New Roman"/>
                </a:rPr>
                <a:t>MEDIDAS Y COLINDANCIAS DE ÁREAS COMÚNES</a:t>
              </a:r>
              <a:r>
                <a:rPr lang="es-MX" sz="750" b="1" dirty="0" smtClean="0">
                  <a:latin typeface="Arial"/>
                  <a:ea typeface="Times New Roman"/>
                </a:rPr>
                <a:t>), EJEMPLO:</a:t>
              </a:r>
              <a:endParaRPr lang="es-MX" sz="750" dirty="0">
                <a:latin typeface="Times New Roman"/>
                <a:ea typeface="Times New Roman"/>
              </a:endParaRPr>
            </a:p>
            <a:p>
              <a:pPr lvl="0" algn="ctr" defTabSz="466725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000" b="1" kern="1200" dirty="0">
                <a:latin typeface="Arial Rounded MT Bold" pitchFamily="34" charset="0"/>
              </a:endParaRPr>
            </a:p>
          </p:txBody>
        </p:sp>
      </p:grp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351622"/>
              </p:ext>
            </p:extLst>
          </p:nvPr>
        </p:nvGraphicFramePr>
        <p:xfrm>
          <a:off x="432543" y="4716909"/>
          <a:ext cx="6264251" cy="2393370"/>
        </p:xfrm>
        <a:graphic>
          <a:graphicData uri="http://schemas.openxmlformats.org/drawingml/2006/table">
            <a:tbl>
              <a:tblPr firstRow="1" firstCol="1" bandRow="1"/>
              <a:tblGrid>
                <a:gridCol w="890543"/>
                <a:gridCol w="528235"/>
                <a:gridCol w="880599"/>
                <a:gridCol w="881221"/>
                <a:gridCol w="881221"/>
                <a:gridCol w="792975"/>
                <a:gridCol w="792353"/>
                <a:gridCol w="617104"/>
              </a:tblGrid>
              <a:tr h="143967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TABLA DE MEDIDAS Y COLINDANCIAS DE ÁREAS PRIVATIVAS DEPTO. 1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8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CONCEPTO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NIVEL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SURESTE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NOROESTE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SUROESTE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NORESTE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ABAJO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ARRIBA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98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Times New Roman"/>
                          <a:cs typeface="Times New Roman"/>
                        </a:rPr>
                        <a:t>A.P.C.                HABITACIONAL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PLANTA BAJA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1.41 M. CON DEPTO. 2, 0.43 M. CON PATIO DE SERVICIO 1  DEPTO. 2, 1.76 M. CON PATIO DE SERVICIO 2 DEPTO. 2, 5.07 M. CON PATIO DE SERVICIO 1 DEPTO. 1 Y 1.40 M. CON ESCALERA P.B. DEPTO. 3.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2.79 M. CON ANGEL AUGUSTO BUENDIA CADENA Y  7.27 CON PORTICO 2 DEPTO. 1.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2.68 M. CON PATIO DE SERVICIO 1  DEPTO. 1,  8.31 M. CON COCHERA 2 Y 1.96 M. CON PORTICO 2 DEPTO. 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6.47 M. CON MARIA DEL PILAR PINEDA MORALES Y 6.54 CON FABIOLA Y EVA MARÍA PEDRERO JIMENEZ.  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CIMENTACIÓN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A.P.S.C.  TERRAZA DEPTO. 3 , A.P.C.  DEPTO. 3  Y A.P.C. LAVADERO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Times New Roman"/>
                          <a:cs typeface="Times New Roman"/>
                        </a:rPr>
                        <a:t>A.P.C.  PATIO DE </a:t>
                      </a:r>
                      <a:r>
                        <a:rPr lang="es-MX" sz="700" b="1" dirty="0" smtClean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Times New Roman"/>
                          <a:cs typeface="Times New Roman"/>
                        </a:rPr>
                        <a:t>SERVICIO 1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PLANTA BAJA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3.24 M. Y 2.34 M. CON PATIO DE SERVICIO 1 DEPTO. 2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5.07 M. CON DEPTO. 1 Y 0.51 M. CON ESCALERA P.B. DEPTO. 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0.30 M. CON PATIO DE SERVICIO 1 DEPTO. 2. 1.13 M. CON COCHERA 2 Y 1.25 M. CON ESCALERA P.B. DEPTO. 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2.68 M. CON DEPTO. 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CIMENTACIÓN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A.P.S.C.  TERRAZA DEPTO. 3 Y  A.P.S.C. ESCALERA P.A. DEPTO. 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Times New Roman"/>
                          <a:cs typeface="Times New Roman"/>
                        </a:rPr>
                        <a:t>A.P.S.C.               PORTICO 1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PLANTA BAJA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6.88 M. CON PORTICO 2- DEPTO. 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6.88 M. CON 2DA. CERRADA DE LA CEIBA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0.96 M. CON COCHERA 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0.96 M. CON PORTICO 2- DEPTO. 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CIMENTACIÓN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VACIO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Times New Roman"/>
                          <a:cs typeface="Times New Roman"/>
                        </a:rPr>
                        <a:t>A.P.C.                      PORTICO 2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PLANTA BAJA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7.27 M. CON DEPTO. 1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0.39 M. CON 2DA. CERRADA DE LA CEIBA Y ANGEL AUGUSTO BUENDIA CADENA Y 6.88 M. CON PORTICO 1- DEPTO. 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1.00 M. CON COCHERA 2 Y 0.96 M. CON PORTICO 1- DEPTO. 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1.96 M. CON DEPTO. 1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CIMENTACIÓN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A.P.C.  DEPTO. 3 Y A.P.S.C. TERRAZA DEPTO. 3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0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1514</Words>
  <Application>Microsoft Office PowerPoint</Application>
  <PresentationFormat>Personalizado</PresentationFormat>
  <Paragraphs>207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flash</dc:creator>
  <cp:lastModifiedBy>Azucena</cp:lastModifiedBy>
  <cp:revision>129</cp:revision>
  <cp:lastPrinted>2016-06-03T15:51:29Z</cp:lastPrinted>
  <dcterms:created xsi:type="dcterms:W3CDTF">2013-01-02T18:06:26Z</dcterms:created>
  <dcterms:modified xsi:type="dcterms:W3CDTF">2016-06-03T19:34:05Z</dcterms:modified>
</cp:coreProperties>
</file>