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9721850"/>
  <p:notesSz cx="6946900" cy="9207500"/>
  <p:defaultTextStyle>
    <a:defPPr>
      <a:defRPr lang="es-MX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60" d="100"/>
          <a:sy n="160" d="100"/>
        </p:scale>
        <p:origin x="-930" y="4392"/>
      </p:cViewPr>
      <p:guideLst>
        <p:guide orient="horz" pos="306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2A9D3-6A82-448E-B2BE-5BC3314C2A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984FE6-EC65-4513-B6BC-AFAB81BB9AF2}">
      <dgm:prSet/>
      <dgm:spPr>
        <a:solidFill>
          <a:schemeClr val="tx1"/>
        </a:solidFill>
        <a:ln w="9525"/>
      </dgm:spPr>
      <dgm:t>
        <a:bodyPr/>
        <a:lstStyle/>
        <a:p>
          <a:pPr algn="ctr" rtl="0"/>
          <a:r>
            <a:rPr lang="es-MX" b="1" dirty="0" smtClean="0">
              <a:latin typeface="Arial Rounded MT Bold" pitchFamily="34" charset="0"/>
            </a:rPr>
            <a:t>AUTORIZACIONES EN LA VÍA PUBLICA</a:t>
          </a:r>
          <a:endParaRPr lang="es-MX" dirty="0">
            <a:latin typeface="Arial Rounded MT Bold" pitchFamily="34" charset="0"/>
          </a:endParaRPr>
        </a:p>
      </dgm:t>
    </dgm:pt>
    <dgm:pt modelId="{DF4A79C5-C83E-4D70-9AE1-D38D8398CDDE}" type="parTrans" cxnId="{D7A95E4B-32EF-455F-8379-1DB45263094C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658DD2C7-F5DA-4F4F-9336-E806B4A87B94}" type="sibTrans" cxnId="{D7A95E4B-32EF-455F-8379-1DB45263094C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DA7C39AD-AEE3-40B5-8C7D-E8E58A8BCC9F}" type="pres">
      <dgm:prSet presAssocID="{7A72A9D3-6A82-448E-B2BE-5BC3314C2A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B167CDD-C4B4-41F5-93D1-6E47609974C4}" type="pres">
      <dgm:prSet presAssocID="{D9984FE6-EC65-4513-B6BC-AFAB81BB9A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A95E4B-32EF-455F-8379-1DB45263094C}" srcId="{7A72A9D3-6A82-448E-B2BE-5BC3314C2A89}" destId="{D9984FE6-EC65-4513-B6BC-AFAB81BB9AF2}" srcOrd="0" destOrd="0" parTransId="{DF4A79C5-C83E-4D70-9AE1-D38D8398CDDE}" sibTransId="{658DD2C7-F5DA-4F4F-9336-E806B4A87B94}"/>
    <dgm:cxn modelId="{B4DF83E2-B3CF-4CD8-91CE-E3E4321C36B4}" type="presOf" srcId="{D9984FE6-EC65-4513-B6BC-AFAB81BB9AF2}" destId="{DB167CDD-C4B4-41F5-93D1-6E47609974C4}" srcOrd="0" destOrd="0" presId="urn:microsoft.com/office/officeart/2005/8/layout/vList2"/>
    <dgm:cxn modelId="{A0B5A529-478D-47ED-8DDF-CD84EF5BA297}" type="presOf" srcId="{7A72A9D3-6A82-448E-B2BE-5BC3314C2A89}" destId="{DA7C39AD-AEE3-40B5-8C7D-E8E58A8BCC9F}" srcOrd="0" destOrd="0" presId="urn:microsoft.com/office/officeart/2005/8/layout/vList2"/>
    <dgm:cxn modelId="{91B2861A-9F8E-4B52-AFB2-ACA72C544736}" type="presParOf" srcId="{DA7C39AD-AEE3-40B5-8C7D-E8E58A8BCC9F}" destId="{DB167CDD-C4B4-41F5-93D1-6E47609974C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920480-4865-4420-BCDF-F1EF9EC500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A18FBDD-B4C8-41BB-AD8C-36B20E38701F}">
      <dgm:prSet/>
      <dgm:spPr>
        <a:solidFill>
          <a:schemeClr val="tx1"/>
        </a:solidFill>
        <a:ln w="9525"/>
      </dgm:spPr>
      <dgm:t>
        <a:bodyPr/>
        <a:lstStyle/>
        <a:p>
          <a:pPr algn="ctr" rtl="0"/>
          <a:r>
            <a:rPr lang="es-MX" b="1" dirty="0" smtClean="0">
              <a:latin typeface="Arial Rounded MT Bold" pitchFamily="34" charset="0"/>
            </a:rPr>
            <a:t>APLICA PARA CONSTRUCCIÓN DE RAMPA</a:t>
          </a:r>
          <a:endParaRPr lang="es-MX" dirty="0">
            <a:latin typeface="Arial Rounded MT Bold" pitchFamily="34" charset="0"/>
          </a:endParaRPr>
        </a:p>
      </dgm:t>
    </dgm:pt>
    <dgm:pt modelId="{D8D35605-2B72-4A9D-A06B-901F5E19BF17}" type="parTrans" cxnId="{B9B43D15-E230-46E7-BA88-480FBC6C6801}">
      <dgm:prSet/>
      <dgm:spPr/>
      <dgm:t>
        <a:bodyPr/>
        <a:lstStyle/>
        <a:p>
          <a:endParaRPr lang="es-MX"/>
        </a:p>
      </dgm:t>
    </dgm:pt>
    <dgm:pt modelId="{A996EE94-94EE-44C3-907E-73405C29CBB8}" type="sibTrans" cxnId="{B9B43D15-E230-46E7-BA88-480FBC6C6801}">
      <dgm:prSet/>
      <dgm:spPr/>
      <dgm:t>
        <a:bodyPr/>
        <a:lstStyle/>
        <a:p>
          <a:endParaRPr lang="es-MX"/>
        </a:p>
      </dgm:t>
    </dgm:pt>
    <dgm:pt modelId="{93936ACC-F0B7-47D7-8DBB-4CFA83DC85C2}" type="pres">
      <dgm:prSet presAssocID="{5D920480-4865-4420-BCDF-F1EF9EC500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789D6A2-EFF2-4501-A60E-8928DAE56A0C}" type="pres">
      <dgm:prSet presAssocID="{DA18FBDD-B4C8-41BB-AD8C-36B20E38701F}" presName="parentText" presStyleLbl="node1" presStyleIdx="0" presStyleCnt="1" custLinFactNeighborX="-50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D8123C4-A288-4A9D-BE99-AB92970F9C13}" type="presOf" srcId="{DA18FBDD-B4C8-41BB-AD8C-36B20E38701F}" destId="{D789D6A2-EFF2-4501-A60E-8928DAE56A0C}" srcOrd="0" destOrd="0" presId="urn:microsoft.com/office/officeart/2005/8/layout/vList2"/>
    <dgm:cxn modelId="{FDCE213A-40B4-442D-A104-170F8608BF84}" type="presOf" srcId="{5D920480-4865-4420-BCDF-F1EF9EC500B6}" destId="{93936ACC-F0B7-47D7-8DBB-4CFA83DC85C2}" srcOrd="0" destOrd="0" presId="urn:microsoft.com/office/officeart/2005/8/layout/vList2"/>
    <dgm:cxn modelId="{B9B43D15-E230-46E7-BA88-480FBC6C6801}" srcId="{5D920480-4865-4420-BCDF-F1EF9EC500B6}" destId="{DA18FBDD-B4C8-41BB-AD8C-36B20E38701F}" srcOrd="0" destOrd="0" parTransId="{D8D35605-2B72-4A9D-A06B-901F5E19BF17}" sibTransId="{A996EE94-94EE-44C3-907E-73405C29CBB8}"/>
    <dgm:cxn modelId="{CAE85C5D-65B7-4C0E-839B-A18B50036E39}" type="presParOf" srcId="{93936ACC-F0B7-47D7-8DBB-4CFA83DC85C2}" destId="{D789D6A2-EFF2-4501-A60E-8928DAE56A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B2121C-3D5E-4915-9E4E-4021E5E23E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BAB2B15-0AA2-4B51-9B3A-35CB5EC791DA}">
      <dgm:prSet/>
      <dgm:spPr>
        <a:solidFill>
          <a:schemeClr val="tx1"/>
        </a:solidFill>
        <a:ln w="9525"/>
      </dgm:spPr>
      <dgm:t>
        <a:bodyPr/>
        <a:lstStyle/>
        <a:p>
          <a:pPr algn="ctr" rtl="0"/>
          <a:r>
            <a:rPr lang="es-MX" b="1" dirty="0" smtClean="0">
              <a:latin typeface="Arial Rounded MT Bold" pitchFamily="34" charset="0"/>
            </a:rPr>
            <a:t>APLICA PARA OCUPACIÓN DE LA VÍA PUBLICA</a:t>
          </a:r>
          <a:endParaRPr lang="es-MX" dirty="0">
            <a:latin typeface="Arial Rounded MT Bold" pitchFamily="34" charset="0"/>
          </a:endParaRPr>
        </a:p>
      </dgm:t>
    </dgm:pt>
    <dgm:pt modelId="{7BB71532-2A50-476C-896D-C5BE75241893}" type="parTrans" cxnId="{02862CDD-5758-404A-B162-46EEF6279A98}">
      <dgm:prSet/>
      <dgm:spPr/>
      <dgm:t>
        <a:bodyPr/>
        <a:lstStyle/>
        <a:p>
          <a:endParaRPr lang="es-MX"/>
        </a:p>
      </dgm:t>
    </dgm:pt>
    <dgm:pt modelId="{F74F005B-76E0-470A-B2DE-3EED40ADAB94}" type="sibTrans" cxnId="{02862CDD-5758-404A-B162-46EEF6279A98}">
      <dgm:prSet/>
      <dgm:spPr/>
      <dgm:t>
        <a:bodyPr/>
        <a:lstStyle/>
        <a:p>
          <a:endParaRPr lang="es-MX"/>
        </a:p>
      </dgm:t>
    </dgm:pt>
    <dgm:pt modelId="{0241DEE3-538E-4B99-819B-837D0BA0BCD6}" type="pres">
      <dgm:prSet presAssocID="{2AB2121C-3D5E-4915-9E4E-4021E5E23E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1E617CC-4D0A-4566-AC0A-6EF01D40D145}" type="pres">
      <dgm:prSet presAssocID="{9BAB2B15-0AA2-4B51-9B3A-35CB5EC791DA}" presName="parentText" presStyleLbl="node1" presStyleIdx="0" presStyleCnt="1" custLinFactNeighborY="1005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0B10E9-9751-4A9C-8C44-CC4B5E378B15}" type="presOf" srcId="{9BAB2B15-0AA2-4B51-9B3A-35CB5EC791DA}" destId="{01E617CC-4D0A-4566-AC0A-6EF01D40D145}" srcOrd="0" destOrd="0" presId="urn:microsoft.com/office/officeart/2005/8/layout/vList2"/>
    <dgm:cxn modelId="{02862CDD-5758-404A-B162-46EEF6279A98}" srcId="{2AB2121C-3D5E-4915-9E4E-4021E5E23E0F}" destId="{9BAB2B15-0AA2-4B51-9B3A-35CB5EC791DA}" srcOrd="0" destOrd="0" parTransId="{7BB71532-2A50-476C-896D-C5BE75241893}" sibTransId="{F74F005B-76E0-470A-B2DE-3EED40ADAB94}"/>
    <dgm:cxn modelId="{869C178A-2A2C-450D-AFA4-B2E3D88AD28D}" type="presOf" srcId="{2AB2121C-3D5E-4915-9E4E-4021E5E23E0F}" destId="{0241DEE3-538E-4B99-819B-837D0BA0BCD6}" srcOrd="0" destOrd="0" presId="urn:microsoft.com/office/officeart/2005/8/layout/vList2"/>
    <dgm:cxn modelId="{F5F467DE-B84D-458C-A7DA-D965DA72468C}" type="presParOf" srcId="{0241DEE3-538E-4B99-819B-837D0BA0BCD6}" destId="{01E617CC-4D0A-4566-AC0A-6EF01D40D1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01DD72-FC29-436D-B6F5-B3E8E9874F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345DDC9-51BE-4C6F-A6E5-FEFBB385493B}">
      <dgm:prSet/>
      <dgm:spPr>
        <a:solidFill>
          <a:schemeClr val="tx1"/>
        </a:solidFill>
        <a:ln w="9525"/>
      </dgm:spPr>
      <dgm:t>
        <a:bodyPr/>
        <a:lstStyle/>
        <a:p>
          <a:pPr algn="ctr" rtl="0"/>
          <a:r>
            <a:rPr lang="es-MX" b="1" dirty="0" smtClean="0">
              <a:latin typeface="Arial Rounded MT Bold" pitchFamily="34" charset="0"/>
            </a:rPr>
            <a:t>APLICA PARA RUPTURA DE PAVIMENTO</a:t>
          </a:r>
          <a:endParaRPr lang="es-MX" dirty="0">
            <a:latin typeface="Arial Rounded MT Bold" pitchFamily="34" charset="0"/>
          </a:endParaRPr>
        </a:p>
      </dgm:t>
    </dgm:pt>
    <dgm:pt modelId="{B5838A73-FDD1-4AA9-A33E-B84C21F94DD5}" type="parTrans" cxnId="{E8D25BA3-B7E4-48D1-A03C-76F3D695DD7E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BD60902D-E37E-4F75-B8D0-E2209C2B09A1}" type="sibTrans" cxnId="{E8D25BA3-B7E4-48D1-A03C-76F3D695DD7E}">
      <dgm:prSet/>
      <dgm:spPr/>
      <dgm:t>
        <a:bodyPr/>
        <a:lstStyle/>
        <a:p>
          <a:endParaRPr lang="es-MX">
            <a:latin typeface="Arial Rounded MT Bold" pitchFamily="34" charset="0"/>
          </a:endParaRPr>
        </a:p>
      </dgm:t>
    </dgm:pt>
    <dgm:pt modelId="{C875D7CE-C5DB-488B-A884-F12B579E891A}" type="pres">
      <dgm:prSet presAssocID="{FC01DD72-FC29-436D-B6F5-B3E8E9874F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949F1EB-88DE-4F86-AF8A-0E2F8E9E16CF}" type="pres">
      <dgm:prSet presAssocID="{B345DDC9-51BE-4C6F-A6E5-FEFBB38549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8D25BA3-B7E4-48D1-A03C-76F3D695DD7E}" srcId="{FC01DD72-FC29-436D-B6F5-B3E8E9874FAE}" destId="{B345DDC9-51BE-4C6F-A6E5-FEFBB385493B}" srcOrd="0" destOrd="0" parTransId="{B5838A73-FDD1-4AA9-A33E-B84C21F94DD5}" sibTransId="{BD60902D-E37E-4F75-B8D0-E2209C2B09A1}"/>
    <dgm:cxn modelId="{D7C7445B-6F19-45F5-9510-63047990CDCE}" type="presOf" srcId="{B345DDC9-51BE-4C6F-A6E5-FEFBB385493B}" destId="{7949F1EB-88DE-4F86-AF8A-0E2F8E9E16CF}" srcOrd="0" destOrd="0" presId="urn:microsoft.com/office/officeart/2005/8/layout/vList2"/>
    <dgm:cxn modelId="{95A1FC3B-BE23-48BE-B3AF-587FF7130303}" type="presOf" srcId="{FC01DD72-FC29-436D-B6F5-B3E8E9874FAE}" destId="{C875D7CE-C5DB-488B-A884-F12B579E891A}" srcOrd="0" destOrd="0" presId="urn:microsoft.com/office/officeart/2005/8/layout/vList2"/>
    <dgm:cxn modelId="{5C9DB00F-B58C-4540-BC96-901E42CF0AB6}" type="presParOf" srcId="{C875D7CE-C5DB-488B-A884-F12B579E891A}" destId="{7949F1EB-88DE-4F86-AF8A-0E2F8E9E16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67CDD-C4B4-41F5-93D1-6E47609974C4}">
      <dsp:nvSpPr>
        <dsp:cNvPr id="0" name=""/>
        <dsp:cNvSpPr/>
      </dsp:nvSpPr>
      <dsp:spPr>
        <a:xfrm>
          <a:off x="0" y="4442"/>
          <a:ext cx="3668858" cy="304200"/>
        </a:xfrm>
        <a:prstGeom prst="roundRect">
          <a:avLst/>
        </a:prstGeom>
        <a:solidFill>
          <a:schemeClr val="tx1"/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latin typeface="Arial Rounded MT Bold" pitchFamily="34" charset="0"/>
            </a:rPr>
            <a:t>AUTORIZACIONES EN LA VÍA PUBLICA</a:t>
          </a:r>
          <a:endParaRPr lang="es-MX" sz="1300" kern="1200" dirty="0">
            <a:latin typeface="Arial Rounded MT Bold" pitchFamily="34" charset="0"/>
          </a:endParaRPr>
        </a:p>
      </dsp:txBody>
      <dsp:txXfrm>
        <a:off x="14850" y="19292"/>
        <a:ext cx="3639158" cy="27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9D6A2-EFF2-4501-A60E-8928DAE56A0C}">
      <dsp:nvSpPr>
        <dsp:cNvPr id="0" name=""/>
        <dsp:cNvSpPr/>
      </dsp:nvSpPr>
      <dsp:spPr>
        <a:xfrm>
          <a:off x="0" y="4759"/>
          <a:ext cx="3725692" cy="257400"/>
        </a:xfrm>
        <a:prstGeom prst="roundRect">
          <a:avLst/>
        </a:prstGeom>
        <a:solidFill>
          <a:schemeClr val="tx1"/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Rounded MT Bold" pitchFamily="34" charset="0"/>
            </a:rPr>
            <a:t>APLICA PARA CONSTRUCCIÓN DE RAMPA</a:t>
          </a:r>
          <a:endParaRPr lang="es-MX" sz="1100" kern="1200" dirty="0">
            <a:latin typeface="Arial Rounded MT Bold" pitchFamily="34" charset="0"/>
          </a:endParaRPr>
        </a:p>
      </dsp:txBody>
      <dsp:txXfrm>
        <a:off x="12565" y="17324"/>
        <a:ext cx="3700562" cy="232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617CC-4D0A-4566-AC0A-6EF01D40D145}">
      <dsp:nvSpPr>
        <dsp:cNvPr id="0" name=""/>
        <dsp:cNvSpPr/>
      </dsp:nvSpPr>
      <dsp:spPr>
        <a:xfrm>
          <a:off x="0" y="9518"/>
          <a:ext cx="3595075" cy="257400"/>
        </a:xfrm>
        <a:prstGeom prst="roundRect">
          <a:avLst/>
        </a:prstGeom>
        <a:solidFill>
          <a:schemeClr val="tx1"/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Rounded MT Bold" pitchFamily="34" charset="0"/>
            </a:rPr>
            <a:t>APLICA PARA OCUPACIÓN DE LA VÍA PUBLICA</a:t>
          </a:r>
          <a:endParaRPr lang="es-MX" sz="1100" kern="1200" dirty="0">
            <a:latin typeface="Arial Rounded MT Bold" pitchFamily="34" charset="0"/>
          </a:endParaRPr>
        </a:p>
      </dsp:txBody>
      <dsp:txXfrm>
        <a:off x="12565" y="22083"/>
        <a:ext cx="3569945" cy="2322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9F1EB-88DE-4F86-AF8A-0E2F8E9E16CF}">
      <dsp:nvSpPr>
        <dsp:cNvPr id="0" name=""/>
        <dsp:cNvSpPr/>
      </dsp:nvSpPr>
      <dsp:spPr>
        <a:xfrm>
          <a:off x="0" y="4759"/>
          <a:ext cx="3012402" cy="257400"/>
        </a:xfrm>
        <a:prstGeom prst="roundRect">
          <a:avLst/>
        </a:prstGeom>
        <a:solidFill>
          <a:schemeClr val="tx1"/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Rounded MT Bold" pitchFamily="34" charset="0"/>
            </a:rPr>
            <a:t>APLICA PARA RUPTURA DE PAVIMENTO</a:t>
          </a:r>
          <a:endParaRPr lang="es-MX" sz="1100" kern="1200" dirty="0">
            <a:latin typeface="Arial Rounded MT Bold" pitchFamily="34" charset="0"/>
          </a:endParaRPr>
        </a:p>
      </dsp:txBody>
      <dsp:txXfrm>
        <a:off x="12565" y="17324"/>
        <a:ext cx="2987272" cy="232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068" y="3020077"/>
            <a:ext cx="6120765" cy="20838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536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11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519850"/>
            <a:ext cx="1215152" cy="110586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4" y="519850"/>
            <a:ext cx="3525441" cy="1105860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007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243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8822" y="6247189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8822" y="4120536"/>
            <a:ext cx="612076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654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4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60346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889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6" y="2176164"/>
            <a:ext cx="318164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0046" y="3083086"/>
            <a:ext cx="318164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57958" y="2176164"/>
            <a:ext cx="318289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57958" y="3083086"/>
            <a:ext cx="318289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23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846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387074"/>
            <a:ext cx="2369047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5352" y="387075"/>
            <a:ext cx="4025504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0045" y="2034388"/>
            <a:ext cx="2369047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16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1427" y="6805296"/>
            <a:ext cx="4320540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11427" y="868665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1427" y="7608700"/>
            <a:ext cx="4320540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21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2268433"/>
            <a:ext cx="6480810" cy="641597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600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02DA-06A4-4A33-A7D0-61F780E4329C}" type="datetimeFigureOut">
              <a:rPr lang="es-MX" smtClean="0"/>
              <a:t>01/09/2016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60308" y="9010716"/>
            <a:ext cx="2280285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606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9697-F91F-469F-8CA4-ACF5DB4BE07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459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22464" y="114298"/>
            <a:ext cx="7002828" cy="9416696"/>
          </a:xfrm>
          <a:prstGeom prst="roundRect">
            <a:avLst>
              <a:gd name="adj" fmla="val 6130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spcCol="0"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512219" y="170738"/>
            <a:ext cx="5467176" cy="297697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r"/>
            <a:r>
              <a:rPr lang="es-MX" sz="1300" dirty="0" smtClean="0">
                <a:latin typeface="Arial Rounded MT Bold" pitchFamily="34" charset="0"/>
              </a:rPr>
              <a:t>H. AYUNTAMIENTO CONSTITUCIONAL </a:t>
            </a:r>
            <a:r>
              <a:rPr lang="es-MX" sz="1300" smtClean="0">
                <a:latin typeface="Arial Rounded MT Bold" pitchFamily="34" charset="0"/>
              </a:rPr>
              <a:t>DE CENTRO</a:t>
            </a:r>
            <a:endParaRPr lang="es-MX" sz="1300" dirty="0"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84226" y="360922"/>
            <a:ext cx="5469058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dirty="0" smtClean="0">
                <a:latin typeface="Arial Rounded MT Bold" pitchFamily="34" charset="0"/>
              </a:rPr>
              <a:t>DIRECCIÓN DE OBRAS, ORDENAMIENTO TERRITORIAL Y SERVICIOS MUNICIPALES</a:t>
            </a:r>
            <a:endParaRPr lang="es-MX" sz="1000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65784" y="486687"/>
            <a:ext cx="3824368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r"/>
            <a:r>
              <a:rPr lang="es-MX" sz="1000" dirty="0" smtClean="0">
                <a:latin typeface="Arial Rounded MT Bold" pitchFamily="34" charset="0"/>
              </a:rPr>
              <a:t>SUBDIRECCIÓN DE REGULACIÓN Y GESTION URBANA</a:t>
            </a:r>
            <a:endParaRPr lang="es-MX" sz="1000" dirty="0">
              <a:latin typeface="Arial Rounded MT Bold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99916601"/>
              </p:ext>
            </p:extLst>
          </p:nvPr>
        </p:nvGraphicFramePr>
        <p:xfrm>
          <a:off x="1800250" y="731415"/>
          <a:ext cx="3668858" cy="313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Rectángulo redondeado"/>
          <p:cNvSpPr/>
          <p:nvPr/>
        </p:nvSpPr>
        <p:spPr>
          <a:xfrm>
            <a:off x="216074" y="1260525"/>
            <a:ext cx="6768752" cy="28803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4066" y="1039772"/>
            <a:ext cx="6909218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VILLAHERMOSA,   TABASCO A _____ DE ____________DEL 201_____                                                                                          FOLIO: _______________ 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9624" y="1260525"/>
            <a:ext cx="6837210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b="1" dirty="0" smtClean="0">
                <a:latin typeface="Arial Rounded MT Bold" pitchFamily="34" charset="0"/>
              </a:rPr>
              <a:t>OBRA SOLICITADA</a:t>
            </a:r>
            <a:r>
              <a:rPr lang="es-MX" sz="1100" b="1" dirty="0" smtClean="0">
                <a:latin typeface="Arial Rounded MT Bold" pitchFamily="34" charset="0"/>
              </a:rPr>
              <a:t>:</a:t>
            </a:r>
            <a:r>
              <a:rPr lang="es-MX" sz="800" dirty="0" smtClean="0">
                <a:latin typeface="Arial Rounded MT Bold" pitchFamily="34" charset="0"/>
              </a:rPr>
              <a:t>        OCUPACIÓN DE LA VÍA PUBLICA             RUPTURA DE PAVIMENTO               CONSTRUCCIÓN DE RAMPA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1630966" y="1351384"/>
            <a:ext cx="97276" cy="10631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216074" y="1620565"/>
            <a:ext cx="6768752" cy="21602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19624" y="1595117"/>
            <a:ext cx="6909218" cy="266919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b="1" dirty="0" smtClean="0">
                <a:latin typeface="Arial Rounded MT Bold" pitchFamily="34" charset="0"/>
              </a:rPr>
              <a:t>SOLICITUD</a:t>
            </a:r>
            <a:r>
              <a:rPr lang="es-MX" sz="1100" b="1" dirty="0" smtClean="0">
                <a:latin typeface="Arial Rounded MT Bold" pitchFamily="34" charset="0"/>
              </a:rPr>
              <a:t>:</a:t>
            </a:r>
            <a:r>
              <a:rPr lang="es-MX" sz="800" dirty="0" smtClean="0">
                <a:latin typeface="Arial Rounded MT Bold" pitchFamily="34" charset="0"/>
              </a:rPr>
              <a:t>                                              NUEVO INGRESO                                            REVALIDACIÓN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19624" y="1908597"/>
            <a:ext cx="6909218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b="1" dirty="0" smtClean="0">
                <a:latin typeface="Arial Rounded MT Bold" pitchFamily="34" charset="0"/>
              </a:rPr>
              <a:t>SOLICITANTE</a:t>
            </a:r>
            <a:r>
              <a:rPr lang="es-MX" sz="800" dirty="0" smtClean="0">
                <a:latin typeface="Arial Rounded MT Bold" pitchFamily="34" charset="0"/>
              </a:rPr>
              <a:t>                            PERSONA FÍSICA                                  JURÍDICO – COLECTIVAS                                          OTROS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16074" y="1908597"/>
            <a:ext cx="6768752" cy="79208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26 Elipse"/>
          <p:cNvSpPr/>
          <p:nvPr/>
        </p:nvSpPr>
        <p:spPr>
          <a:xfrm>
            <a:off x="1716749" y="1986867"/>
            <a:ext cx="144016" cy="110377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27 Elipse"/>
          <p:cNvSpPr/>
          <p:nvPr/>
        </p:nvSpPr>
        <p:spPr>
          <a:xfrm>
            <a:off x="3454659" y="1988152"/>
            <a:ext cx="144016" cy="110377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28 Elipse"/>
          <p:cNvSpPr/>
          <p:nvPr/>
        </p:nvSpPr>
        <p:spPr>
          <a:xfrm>
            <a:off x="5794919" y="1988152"/>
            <a:ext cx="144016" cy="110377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16074" y="2119892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NOMBRE O RAZÓN SOCIAL:  ___________________________________________________________         FIRMA: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19624" y="2312237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DOMICILIO:  ___________________________________________________________________________          R.F.C.: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16074" y="2479932"/>
            <a:ext cx="6840760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COLONIA O FRACCIONAMIENTO:  ____________________________________ MUNICIPIO:  __________________TEL:  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216074" y="3134100"/>
            <a:ext cx="6768752" cy="190593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19624" y="3134101"/>
            <a:ext cx="6909218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b="1" dirty="0" smtClean="0">
                <a:latin typeface="Arial Rounded MT Bold" pitchFamily="34" charset="0"/>
              </a:rPr>
              <a:t>DATOS DEL PREDIO</a:t>
            </a:r>
            <a:endParaRPr lang="es-MX" sz="1000" dirty="0">
              <a:latin typeface="Arial Rounded MT Bold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16074" y="3345396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PROPIETARIO:  ________________________________________________________________________        FIRMA: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19624" y="3494141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CALLE:  _______________________________________________________________________ NUMERO OFICIAL: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14299" y="3704068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COL. O FRACC.: ___________________________ CTA. PREDIAL: _________  RUSTICO:  _____  URBANO: _________  C. P.:  ________________</a:t>
            </a:r>
            <a:endParaRPr lang="es-MX" sz="800" dirty="0">
              <a:latin typeface="Arial Rounded MT Bold" pitchFamily="34" charset="0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629271843"/>
              </p:ext>
            </p:extLst>
          </p:nvPr>
        </p:nvGraphicFramePr>
        <p:xfrm>
          <a:off x="1940814" y="7381205"/>
          <a:ext cx="3725692" cy="26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6" name="95 Elipse"/>
          <p:cNvSpPr/>
          <p:nvPr/>
        </p:nvSpPr>
        <p:spPr>
          <a:xfrm>
            <a:off x="5319550" y="1351383"/>
            <a:ext cx="97276" cy="10631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8" name="117 Elipse"/>
          <p:cNvSpPr/>
          <p:nvPr/>
        </p:nvSpPr>
        <p:spPr>
          <a:xfrm>
            <a:off x="3623452" y="1343948"/>
            <a:ext cx="97276" cy="10631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9" name="118 Rectángulo redondeado"/>
          <p:cNvSpPr/>
          <p:nvPr/>
        </p:nvSpPr>
        <p:spPr>
          <a:xfrm>
            <a:off x="216074" y="5389145"/>
            <a:ext cx="6765202" cy="192005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55769727"/>
              </p:ext>
            </p:extLst>
          </p:nvPr>
        </p:nvGraphicFramePr>
        <p:xfrm>
          <a:off x="1735845" y="5076949"/>
          <a:ext cx="3595075" cy="26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3" name="92 Elipse"/>
          <p:cNvSpPr/>
          <p:nvPr/>
        </p:nvSpPr>
        <p:spPr>
          <a:xfrm>
            <a:off x="2106781" y="1675421"/>
            <a:ext cx="97276" cy="10631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0" name="109 Elipse"/>
          <p:cNvSpPr/>
          <p:nvPr/>
        </p:nvSpPr>
        <p:spPr>
          <a:xfrm>
            <a:off x="4108814" y="1675421"/>
            <a:ext cx="97276" cy="10631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518118693"/>
              </p:ext>
            </p:extLst>
          </p:nvPr>
        </p:nvGraphicFramePr>
        <p:xfrm>
          <a:off x="2028208" y="2793806"/>
          <a:ext cx="3012402" cy="26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15" name="114 CuadroTexto"/>
          <p:cNvSpPr txBox="1"/>
          <p:nvPr/>
        </p:nvSpPr>
        <p:spPr>
          <a:xfrm>
            <a:off x="221399" y="3834063"/>
            <a:ext cx="6909218" cy="236142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900" b="1" dirty="0" smtClean="0">
                <a:latin typeface="Arial Rounded MT Bold" pitchFamily="34" charset="0"/>
              </a:rPr>
              <a:t>DATOS DE LA RUPTURA</a:t>
            </a:r>
            <a:endParaRPr lang="es-MX" sz="900" dirty="0">
              <a:latin typeface="Arial Rounded MT Bold" pitchFamily="34" charset="0"/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217849" y="3998197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EN ARROYO:      ASFALTO: _________ ML           HIDRÁULICO: __________ ML.       EN BANQUETA: ___________ML.     TOTAL: ________   ML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36" name="135 CuadroTexto"/>
          <p:cNvSpPr txBox="1"/>
          <p:nvPr/>
        </p:nvSpPr>
        <p:spPr>
          <a:xfrm>
            <a:off x="222566" y="4147887"/>
            <a:ext cx="1570908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b="1" dirty="0" smtClean="0">
                <a:latin typeface="Arial Rounded MT Bold" pitchFamily="34" charset="0"/>
              </a:rPr>
              <a:t>PARA QUE SE UTILIZARÁ:</a:t>
            </a:r>
            <a:endParaRPr lang="es-MX" sz="800" b="1" dirty="0">
              <a:latin typeface="Arial Rounded MT Bold" pitchFamily="34" charset="0"/>
            </a:endParaRPr>
          </a:p>
        </p:txBody>
      </p:sp>
      <p:sp>
        <p:nvSpPr>
          <p:cNvPr id="137" name="136 CuadroTexto"/>
          <p:cNvSpPr txBox="1"/>
          <p:nvPr/>
        </p:nvSpPr>
        <p:spPr>
          <a:xfrm>
            <a:off x="1725756" y="4210327"/>
            <a:ext cx="2306742" cy="466974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600" dirty="0" smtClean="0">
                <a:latin typeface="Arial Rounded MT Bold" pitchFamily="34" charset="0"/>
              </a:rPr>
              <a:t>INTERCONEXIÓN A LA RED DE AGUA POTABLE</a:t>
            </a:r>
          </a:p>
          <a:p>
            <a:r>
              <a:rPr lang="es-MX" sz="600" dirty="0" smtClean="0">
                <a:latin typeface="Arial Rounded MT Bold" pitchFamily="34" charset="0"/>
              </a:rPr>
              <a:t>INTERCONEXIÓN A LA RED DE DRENAJE SANITARIO</a:t>
            </a:r>
          </a:p>
          <a:p>
            <a:r>
              <a:rPr lang="es-MX" sz="600" dirty="0" smtClean="0">
                <a:latin typeface="Arial Rounded MT Bold" pitchFamily="34" charset="0"/>
              </a:rPr>
              <a:t>INTERCONEXIÓN A LA RED DE AGUA PLUVIAL</a:t>
            </a:r>
          </a:p>
          <a:p>
            <a:r>
              <a:rPr lang="es-MX" sz="600" dirty="0" smtClean="0">
                <a:latin typeface="Arial Rounded MT Bold" pitchFamily="34" charset="0"/>
              </a:rPr>
              <a:t>ADOSAMIENTO DE INSTALACIONES EN PUENTES</a:t>
            </a:r>
            <a:endParaRPr lang="es-MX" sz="600" dirty="0">
              <a:latin typeface="Arial Rounded MT Bold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3885996" y="4199620"/>
            <a:ext cx="3102380" cy="466974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600" dirty="0" smtClean="0">
                <a:latin typeface="Arial Rounded MT Bold" pitchFamily="34" charset="0"/>
              </a:rPr>
              <a:t>PARA INSTALACIONES DE LÍNEAS TELEFÓNICA</a:t>
            </a:r>
          </a:p>
          <a:p>
            <a:r>
              <a:rPr lang="es-MX" sz="600" dirty="0" smtClean="0">
                <a:latin typeface="Arial Rounded MT Bold" pitchFamily="34" charset="0"/>
              </a:rPr>
              <a:t>PARA REPARACIÓN O MODIFICACIÓN DE LA VÍA PUBLICA</a:t>
            </a:r>
          </a:p>
          <a:p>
            <a:r>
              <a:rPr lang="es-MX" sz="600" dirty="0" smtClean="0">
                <a:latin typeface="Arial Rounded MT Bold" pitchFamily="34" charset="0"/>
              </a:rPr>
              <a:t>INTERCONEXIÓN A LA RED DE C.F.E.</a:t>
            </a:r>
          </a:p>
          <a:p>
            <a:r>
              <a:rPr lang="es-MX" sz="600" dirty="0" smtClean="0">
                <a:latin typeface="Arial Rounded MT Bold" pitchFamily="34" charset="0"/>
              </a:rPr>
              <a:t>OTROS, ESPECIFICAR: __________________________________________________</a:t>
            </a:r>
            <a:endParaRPr lang="es-MX" sz="600" dirty="0">
              <a:latin typeface="Arial Rounded MT Bold" pitchFamily="34" charset="0"/>
            </a:endParaRPr>
          </a:p>
        </p:txBody>
      </p:sp>
      <p:sp>
        <p:nvSpPr>
          <p:cNvPr id="139" name="138 CuadroTexto"/>
          <p:cNvSpPr txBox="1"/>
          <p:nvPr/>
        </p:nvSpPr>
        <p:spPr>
          <a:xfrm>
            <a:off x="221399" y="5389145"/>
            <a:ext cx="6909218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b="1" dirty="0" smtClean="0">
                <a:latin typeface="Arial Rounded MT Bold" pitchFamily="34" charset="0"/>
              </a:rPr>
              <a:t>UBICACIÓN DE LA OCUPACIÓN</a:t>
            </a:r>
            <a:endParaRPr lang="es-MX" sz="1000" dirty="0">
              <a:latin typeface="Arial Rounded MT Bold" pitchFamily="34" charset="0"/>
            </a:endParaRPr>
          </a:p>
        </p:txBody>
      </p:sp>
      <p:sp>
        <p:nvSpPr>
          <p:cNvPr id="140" name="139 CuadroTexto"/>
          <p:cNvSpPr txBox="1"/>
          <p:nvPr/>
        </p:nvSpPr>
        <p:spPr>
          <a:xfrm>
            <a:off x="217849" y="5600440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PROPIETARIO:  ________________________________________________________________________        FIRMA: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41" name="140 CuadroTexto"/>
          <p:cNvSpPr txBox="1"/>
          <p:nvPr/>
        </p:nvSpPr>
        <p:spPr>
          <a:xfrm>
            <a:off x="221399" y="5749185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CALLE:  _______________________________________________________________________ NUMERO OFICIAL: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43" name="142 CuadroTexto"/>
          <p:cNvSpPr txBox="1"/>
          <p:nvPr/>
        </p:nvSpPr>
        <p:spPr>
          <a:xfrm>
            <a:off x="216074" y="6089107"/>
            <a:ext cx="6909218" cy="236142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900" b="1" dirty="0" smtClean="0">
                <a:latin typeface="Arial Rounded MT Bold" pitchFamily="34" charset="0"/>
              </a:rPr>
              <a:t>OCUPACIÓN DE LA VÍA PUBLICA CON:</a:t>
            </a:r>
            <a:endParaRPr lang="es-MX" sz="900" dirty="0">
              <a:latin typeface="Arial Rounded MT Bold" pitchFamily="34" charset="0"/>
            </a:endParaRPr>
          </a:p>
        </p:txBody>
      </p:sp>
      <p:sp>
        <p:nvSpPr>
          <p:cNvPr id="144" name="143 CuadroTexto"/>
          <p:cNvSpPr txBox="1"/>
          <p:nvPr/>
        </p:nvSpPr>
        <p:spPr>
          <a:xfrm>
            <a:off x="216073" y="6253241"/>
            <a:ext cx="6774077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ARENA          CIMBRA           GRAVA           ANDAMIO          VARILLA             TAPIAL            OTROS, ESPECIFICAR: ______________________ 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45" name="144 Elipse"/>
          <p:cNvSpPr/>
          <p:nvPr/>
        </p:nvSpPr>
        <p:spPr>
          <a:xfrm>
            <a:off x="1709306" y="4280206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6" name="145 Elipse"/>
          <p:cNvSpPr/>
          <p:nvPr/>
        </p:nvSpPr>
        <p:spPr>
          <a:xfrm>
            <a:off x="1709306" y="4368640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7" name="146 Elipse"/>
          <p:cNvSpPr/>
          <p:nvPr/>
        </p:nvSpPr>
        <p:spPr>
          <a:xfrm>
            <a:off x="1713347" y="4452927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8" name="147 Elipse"/>
          <p:cNvSpPr/>
          <p:nvPr/>
        </p:nvSpPr>
        <p:spPr>
          <a:xfrm>
            <a:off x="1716881" y="4554274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9" name="148 Elipse"/>
          <p:cNvSpPr/>
          <p:nvPr/>
        </p:nvSpPr>
        <p:spPr>
          <a:xfrm>
            <a:off x="317126" y="6325249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0" name="149 Elipse"/>
          <p:cNvSpPr/>
          <p:nvPr/>
        </p:nvSpPr>
        <p:spPr>
          <a:xfrm>
            <a:off x="3866988" y="4286229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1" name="150 Elipse"/>
          <p:cNvSpPr/>
          <p:nvPr/>
        </p:nvSpPr>
        <p:spPr>
          <a:xfrm>
            <a:off x="3866988" y="4374663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2" name="151 Elipse"/>
          <p:cNvSpPr/>
          <p:nvPr/>
        </p:nvSpPr>
        <p:spPr>
          <a:xfrm>
            <a:off x="3871029" y="4458950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3" name="152 Elipse"/>
          <p:cNvSpPr/>
          <p:nvPr/>
        </p:nvSpPr>
        <p:spPr>
          <a:xfrm>
            <a:off x="3874563" y="4560297"/>
            <a:ext cx="85927" cy="520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4" name="153 Elipse"/>
          <p:cNvSpPr/>
          <p:nvPr/>
        </p:nvSpPr>
        <p:spPr>
          <a:xfrm>
            <a:off x="939671" y="6327613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5" name="154 Elipse"/>
          <p:cNvSpPr/>
          <p:nvPr/>
        </p:nvSpPr>
        <p:spPr>
          <a:xfrm>
            <a:off x="1623567" y="6338059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6" name="155 Elipse"/>
          <p:cNvSpPr/>
          <p:nvPr/>
        </p:nvSpPr>
        <p:spPr>
          <a:xfrm>
            <a:off x="3024386" y="6335238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7" name="156 Elipse"/>
          <p:cNvSpPr/>
          <p:nvPr/>
        </p:nvSpPr>
        <p:spPr>
          <a:xfrm>
            <a:off x="3803660" y="6335238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8" name="157 Elipse"/>
          <p:cNvSpPr/>
          <p:nvPr/>
        </p:nvSpPr>
        <p:spPr>
          <a:xfrm>
            <a:off x="4464546" y="6336325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9" name="158 Elipse"/>
          <p:cNvSpPr/>
          <p:nvPr/>
        </p:nvSpPr>
        <p:spPr>
          <a:xfrm>
            <a:off x="2274095" y="6329786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219624" y="6449147"/>
            <a:ext cx="6909218" cy="236142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900" b="1" dirty="0" smtClean="0">
                <a:latin typeface="Arial Rounded MT Bold" pitchFamily="34" charset="0"/>
              </a:rPr>
              <a:t>DÍAS DE OCUPACIÓN:</a:t>
            </a:r>
            <a:endParaRPr lang="es-MX" sz="900" dirty="0">
              <a:latin typeface="Arial Rounded MT Bold" pitchFamily="34" charset="0"/>
            </a:endParaRPr>
          </a:p>
        </p:txBody>
      </p:sp>
      <p:sp>
        <p:nvSpPr>
          <p:cNvPr id="161" name="160 CuadroTexto"/>
          <p:cNvSpPr txBox="1"/>
          <p:nvPr/>
        </p:nvSpPr>
        <p:spPr>
          <a:xfrm>
            <a:off x="1728242" y="6608552"/>
            <a:ext cx="37014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          1 DÍA                                        2 DÍAS                                            3 DÍAS                                        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62" name="161 Elipse"/>
          <p:cNvSpPr/>
          <p:nvPr/>
        </p:nvSpPr>
        <p:spPr>
          <a:xfrm>
            <a:off x="1949952" y="6682924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3" name="162 Elipse"/>
          <p:cNvSpPr/>
          <p:nvPr/>
        </p:nvSpPr>
        <p:spPr>
          <a:xfrm>
            <a:off x="3228916" y="6685289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4" name="163 Elipse"/>
          <p:cNvSpPr/>
          <p:nvPr/>
        </p:nvSpPr>
        <p:spPr>
          <a:xfrm>
            <a:off x="4680569" y="6685289"/>
            <a:ext cx="102219" cy="720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7" name="166 Rectángulo redondeado"/>
          <p:cNvSpPr/>
          <p:nvPr/>
        </p:nvSpPr>
        <p:spPr>
          <a:xfrm>
            <a:off x="216075" y="7741245"/>
            <a:ext cx="6765202" cy="1584176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221400" y="7765409"/>
            <a:ext cx="6909218" cy="25153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1000" b="1" dirty="0" smtClean="0">
                <a:latin typeface="Arial Rounded MT Bold" pitchFamily="34" charset="0"/>
              </a:rPr>
              <a:t>UBICACIÓN DE LA RAMPA</a:t>
            </a:r>
            <a:endParaRPr lang="es-MX" sz="1000" dirty="0">
              <a:latin typeface="Arial Rounded MT Bold" pitchFamily="34" charset="0"/>
            </a:endParaRPr>
          </a:p>
        </p:txBody>
      </p:sp>
      <p:sp>
        <p:nvSpPr>
          <p:cNvPr id="169" name="168 CuadroTexto"/>
          <p:cNvSpPr txBox="1"/>
          <p:nvPr/>
        </p:nvSpPr>
        <p:spPr>
          <a:xfrm>
            <a:off x="217850" y="7976704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PROPIETARIO:  __________________________________________________________________________  FIRMA: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70" name="169 CuadroTexto"/>
          <p:cNvSpPr txBox="1"/>
          <p:nvPr/>
        </p:nvSpPr>
        <p:spPr>
          <a:xfrm>
            <a:off x="221400" y="8125449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CALLE:  _______________________________________________________________________ NUMERO OFICIAL:  _____________________________ 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216075" y="8465371"/>
            <a:ext cx="6909218" cy="236142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900" b="1" dirty="0" smtClean="0">
                <a:latin typeface="Arial Rounded MT Bold" pitchFamily="34" charset="0"/>
              </a:rPr>
              <a:t>METROS LINEALES DE LA RAMPA:  _______________________________________________________________________________</a:t>
            </a:r>
            <a:endParaRPr lang="es-MX" sz="900" dirty="0">
              <a:latin typeface="Arial Rounded MT Bold" pitchFamily="34" charset="0"/>
            </a:endParaRPr>
          </a:p>
        </p:txBody>
      </p:sp>
      <p:sp>
        <p:nvSpPr>
          <p:cNvPr id="188" name="187 CuadroTexto"/>
          <p:cNvSpPr txBox="1"/>
          <p:nvPr/>
        </p:nvSpPr>
        <p:spPr>
          <a:xfrm>
            <a:off x="360090" y="4502253"/>
            <a:ext cx="3773994" cy="574696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700" b="1" dirty="0" smtClean="0">
                <a:latin typeface="Arial Rounded MT Bold" pitchFamily="34" charset="0"/>
              </a:rPr>
              <a:t>REQUISITOS: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CREDENCIAL DE ELECTOR DEL PROPIETARIO O REPRESENTANTE LEGAL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ACTA CONSTITUTIVA DE LA EMPRESA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PROYECTO CORRESPONDIENTE</a:t>
            </a:r>
          </a:p>
          <a:p>
            <a:pPr marL="171450" indent="-171450">
              <a:buFont typeface="Wingdings" pitchFamily="2" charset="2"/>
              <a:buChar char="v"/>
            </a:pPr>
            <a:endParaRPr lang="es-MX" sz="600" dirty="0" smtClean="0">
              <a:latin typeface="Arial Rounded MT Bold" pitchFamily="34" charset="0"/>
            </a:endParaRPr>
          </a:p>
        </p:txBody>
      </p:sp>
      <p:sp>
        <p:nvSpPr>
          <p:cNvPr id="189" name="188 CuadroTexto"/>
          <p:cNvSpPr txBox="1"/>
          <p:nvPr/>
        </p:nvSpPr>
        <p:spPr>
          <a:xfrm>
            <a:off x="360090" y="6757297"/>
            <a:ext cx="3773994" cy="574696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700" b="1" dirty="0" smtClean="0">
                <a:latin typeface="Arial Rounded MT Bold" pitchFamily="34" charset="0"/>
              </a:rPr>
              <a:t>REQUISITOS: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BOLETA PREDIAL AL CORRIENTE DE PAGO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CROQUIS DE UBICACIÓN DE LA OCUPACIÓN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PERMISO O LICENCIA DE CONSTRUCCIÓN </a:t>
            </a:r>
          </a:p>
          <a:p>
            <a:pPr marL="171450" indent="-171450">
              <a:buFont typeface="Wingdings" pitchFamily="2" charset="2"/>
              <a:buChar char="v"/>
            </a:pPr>
            <a:endParaRPr lang="es-MX" sz="600" dirty="0" smtClean="0">
              <a:latin typeface="Arial Rounded MT Bold" pitchFamily="34" charset="0"/>
            </a:endParaRPr>
          </a:p>
        </p:txBody>
      </p:sp>
      <p:sp>
        <p:nvSpPr>
          <p:cNvPr id="190" name="189 CuadroTexto"/>
          <p:cNvSpPr txBox="1"/>
          <p:nvPr/>
        </p:nvSpPr>
        <p:spPr>
          <a:xfrm>
            <a:off x="360090" y="8677349"/>
            <a:ext cx="3773994" cy="48236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700" b="1" dirty="0" smtClean="0">
                <a:latin typeface="Arial Rounded MT Bold" pitchFamily="34" charset="0"/>
              </a:rPr>
              <a:t>REQUISITOS: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COPIA DE LA BOLETA PREDIAL AL CORRIENTE DE PAGO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600" dirty="0" smtClean="0">
                <a:latin typeface="Arial Rounded MT Bold" pitchFamily="34" charset="0"/>
              </a:rPr>
              <a:t>CROQUIS DE UBICACIÓN DE LA RAMPA </a:t>
            </a:r>
          </a:p>
          <a:p>
            <a:pPr marL="171450" indent="-171450">
              <a:buFont typeface="Wingdings" pitchFamily="2" charset="2"/>
              <a:buChar char="v"/>
            </a:pPr>
            <a:endParaRPr lang="es-MX" sz="600" dirty="0" smtClean="0">
              <a:latin typeface="Arial Rounded MT Bold" pitchFamily="34" charset="0"/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210641" y="5936315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COL. O FRACC.: ___________________________ CTA. PREDIAL: _________  RUSTICO:  _____  URBANO: _________  C. P.:  ________________</a:t>
            </a:r>
            <a:endParaRPr lang="es-MX" sz="800" dirty="0">
              <a:latin typeface="Arial Rounded MT Bold" pitchFamily="34" charset="0"/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216074" y="8312580"/>
            <a:ext cx="6768752" cy="220753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r>
              <a:rPr lang="es-MX" sz="800" dirty="0" smtClean="0">
                <a:latin typeface="Arial Rounded MT Bold" pitchFamily="34" charset="0"/>
              </a:rPr>
              <a:t>COL. O FRACC.: ___________________________ CTA. PREDIAL: _________  RUSTICO:  _____  URBANO: _________  C. P.:  ________________</a:t>
            </a:r>
            <a:endParaRPr lang="es-MX" sz="800" dirty="0">
              <a:latin typeface="Arial Rounded MT Bold" pitchFamily="34" charset="0"/>
            </a:endParaRPr>
          </a:p>
        </p:txBody>
      </p:sp>
      <p:pic>
        <p:nvPicPr>
          <p:cNvPr id="75" name="74 Imagen" descr="C:\Users\Azucena\Documents\logo oficial municipio centro.jpg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43" y="170738"/>
            <a:ext cx="778121" cy="78735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715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404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flash</dc:creator>
  <cp:lastModifiedBy>Azucena</cp:lastModifiedBy>
  <cp:revision>68</cp:revision>
  <cp:lastPrinted>2016-06-03T15:48:43Z</cp:lastPrinted>
  <dcterms:created xsi:type="dcterms:W3CDTF">2013-01-02T18:06:26Z</dcterms:created>
  <dcterms:modified xsi:type="dcterms:W3CDTF">2016-09-01T14:51:58Z</dcterms:modified>
</cp:coreProperties>
</file>